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60" r:id="rId1"/>
  </p:sldMasterIdLst>
  <p:notesMasterIdLst>
    <p:notesMasterId r:id="rId16"/>
  </p:notesMasterIdLst>
  <p:sldIdLst>
    <p:sldId id="266" r:id="rId2"/>
    <p:sldId id="256" r:id="rId3"/>
    <p:sldId id="257" r:id="rId4"/>
    <p:sldId id="258" r:id="rId5"/>
    <p:sldId id="259" r:id="rId6"/>
    <p:sldId id="260" r:id="rId7"/>
    <p:sldId id="261" r:id="rId8"/>
    <p:sldId id="262" r:id="rId9"/>
    <p:sldId id="263" r:id="rId10"/>
    <p:sldId id="264" r:id="rId11"/>
    <p:sldId id="267" r:id="rId12"/>
    <p:sldId id="269" r:id="rId13"/>
    <p:sldId id="268" r:id="rId14"/>
    <p:sldId id="265" r:id="rId15"/>
  </p:sldIdLst>
  <p:sldSz cx="14630400" cy="8229600"/>
  <p:notesSz cx="8229600" cy="14630400"/>
  <p:embeddedFontLst>
    <p:embeddedFont>
      <p:font typeface="Gill Sans MT" panose="020B0502020104020203" pitchFamily="34" charset="0"/>
      <p:regular r:id="rId17"/>
      <p:bold r:id="rId18"/>
      <p:italic r:id="rId19"/>
      <p:boldItalic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6" d="100"/>
          <a:sy n="56" d="100"/>
        </p:scale>
        <p:origin x="62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615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2</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14</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3</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4</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5</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6</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7</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8</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9</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7021451-1387-4CA6-816F-3879F97B5CBC}" type="slidenum">
              <a:rPr lang="en-US">
                <a:latin typeface="Arial" panose="020B0604020202020204" pitchFamily="34" charset="0"/>
              </a:rPr>
              <a:t>10</a:t>
            </a:fld>
            <a:endParaRPr lang="en-US">
              <a:latin typeface="Arial" panose="020B0604020202020204" pitchFamily="34" charset="0"/>
            </a:endParaRPr>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901335" y="962758"/>
            <a:ext cx="10364488" cy="3049717"/>
          </a:xfrm>
        </p:spPr>
        <p:txBody>
          <a:bodyPr bIns="0" anchor="b">
            <a:normAutofit/>
          </a:bodyPr>
          <a:lstStyle>
            <a:lvl1pPr algn="l">
              <a:defRPr sz="7920"/>
            </a:lvl1pPr>
          </a:lstStyle>
          <a:p>
            <a:r>
              <a:rPr lang="en-US"/>
              <a:t>Click to edit Master title style</a:t>
            </a:r>
            <a:endParaRPr lang="en-US" dirty="0"/>
          </a:p>
        </p:txBody>
      </p:sp>
      <p:sp>
        <p:nvSpPr>
          <p:cNvPr id="3" name="Subtitle 2"/>
          <p:cNvSpPr>
            <a:spLocks noGrp="1"/>
          </p:cNvSpPr>
          <p:nvPr>
            <p:ph type="subTitle" idx="1"/>
          </p:nvPr>
        </p:nvSpPr>
        <p:spPr>
          <a:xfrm>
            <a:off x="2901336" y="4237446"/>
            <a:ext cx="10364486" cy="1173145"/>
          </a:xfrm>
        </p:spPr>
        <p:txBody>
          <a:bodyPr tIns="91440" bIns="91440">
            <a:normAutofit/>
          </a:bodyPr>
          <a:lstStyle>
            <a:lvl1pPr marL="0" indent="0" algn="l">
              <a:buNone/>
              <a:defRPr sz="2160" b="0" cap="all" baseline="0">
                <a:solidFill>
                  <a:schemeClr val="tx1"/>
                </a:solidFill>
              </a:defRPr>
            </a:lvl1pPr>
            <a:lvl2pPr marL="548640" indent="0" algn="ctr">
              <a:buNone/>
              <a:defRPr sz="216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9/9/2025</a:t>
            </a:fld>
            <a:endParaRPr lang="en-US" dirty="0"/>
          </a:p>
        </p:txBody>
      </p:sp>
      <p:sp>
        <p:nvSpPr>
          <p:cNvPr id="5" name="Footer Placeholder 4"/>
          <p:cNvSpPr>
            <a:spLocks noGrp="1"/>
          </p:cNvSpPr>
          <p:nvPr>
            <p:ph type="ftr" sz="quarter" idx="11"/>
          </p:nvPr>
        </p:nvSpPr>
        <p:spPr>
          <a:xfrm>
            <a:off x="2899801" y="395169"/>
            <a:ext cx="5968698" cy="371041"/>
          </a:xfrm>
        </p:spPr>
        <p:txBody>
          <a:bodyPr/>
          <a:lstStyle/>
          <a:p>
            <a:endParaRPr lang="en-US" dirty="0"/>
          </a:p>
        </p:txBody>
      </p:sp>
      <p:sp>
        <p:nvSpPr>
          <p:cNvPr id="6" name="Slide Number Placeholder 5"/>
          <p:cNvSpPr>
            <a:spLocks noGrp="1"/>
          </p:cNvSpPr>
          <p:nvPr>
            <p:ph type="sldNum" sz="quarter" idx="12"/>
          </p:nvPr>
        </p:nvSpPr>
        <p:spPr>
          <a:xfrm>
            <a:off x="1725197" y="958767"/>
            <a:ext cx="973223" cy="604294"/>
          </a:xfrm>
        </p:spPr>
        <p:txBody>
          <a:bodyPr/>
          <a:lstStyle/>
          <a:p>
            <a:fld id="{6D22F896-40B5-4ADD-8801-0D06FADFA095}" type="slidenum">
              <a:rPr lang="en-US" dirty="0"/>
              <a:t>‹#›</a:t>
            </a:fld>
            <a:endParaRPr lang="en-US" dirty="0"/>
          </a:p>
        </p:txBody>
      </p:sp>
      <p:cxnSp>
        <p:nvCxnSpPr>
          <p:cNvPr id="15" name="Straight Connector 14"/>
          <p:cNvCxnSpPr/>
          <p:nvPr/>
        </p:nvCxnSpPr>
        <p:spPr>
          <a:xfrm>
            <a:off x="2901336" y="4234250"/>
            <a:ext cx="1036448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584542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7466625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326933" y="958768"/>
            <a:ext cx="1938890" cy="559186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733606" y="958768"/>
            <a:ext cx="9394596" cy="559186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1326933" y="958768"/>
            <a:ext cx="0" cy="559186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5978594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89160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30084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70078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27726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6148451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5983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68876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28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24972337"/>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798888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93484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34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45087" y="2107356"/>
            <a:ext cx="10371785" cy="2265540"/>
          </a:xfrm>
        </p:spPr>
        <p:txBody>
          <a:bodyPr anchor="b">
            <a:normAutofit/>
          </a:bodyPr>
          <a:lstStyle>
            <a:lvl1pPr algn="l">
              <a:defRPr sz="4320"/>
            </a:lvl1pPr>
          </a:lstStyle>
          <a:p>
            <a:r>
              <a:rPr lang="en-US"/>
              <a:t>Click to edit Master title style</a:t>
            </a:r>
            <a:endParaRPr lang="en-US" dirty="0"/>
          </a:p>
        </p:txBody>
      </p:sp>
      <p:sp>
        <p:nvSpPr>
          <p:cNvPr id="3" name="Text Placeholder 2"/>
          <p:cNvSpPr>
            <a:spLocks noGrp="1"/>
          </p:cNvSpPr>
          <p:nvPr>
            <p:ph type="body" idx="1"/>
          </p:nvPr>
        </p:nvSpPr>
        <p:spPr>
          <a:xfrm>
            <a:off x="1745087" y="4567435"/>
            <a:ext cx="10356535" cy="1215515"/>
          </a:xfrm>
        </p:spPr>
        <p:txBody>
          <a:bodyPr tIns="91440">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745087" y="4565982"/>
            <a:ext cx="103565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0220781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39061" y="965867"/>
            <a:ext cx="11526762" cy="127116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36797" y="2413054"/>
            <a:ext cx="5574182" cy="41383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96525" y="2420812"/>
            <a:ext cx="5574182" cy="41298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8126757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736630" y="964996"/>
            <a:ext cx="11529193" cy="126758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36629" y="2423459"/>
            <a:ext cx="5574182" cy="962332"/>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4" name="Content Placeholder 3"/>
          <p:cNvSpPr>
            <a:spLocks noGrp="1"/>
          </p:cNvSpPr>
          <p:nvPr>
            <p:ph sz="half" idx="2"/>
          </p:nvPr>
        </p:nvSpPr>
        <p:spPr>
          <a:xfrm>
            <a:off x="1736629" y="3389124"/>
            <a:ext cx="5574182" cy="31733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94835" y="2427604"/>
            <a:ext cx="5574182" cy="962684"/>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6" name="Content Placeholder 5"/>
          <p:cNvSpPr>
            <a:spLocks noGrp="1"/>
          </p:cNvSpPr>
          <p:nvPr>
            <p:ph sz="quarter" idx="4"/>
          </p:nvPr>
        </p:nvSpPr>
        <p:spPr>
          <a:xfrm>
            <a:off x="7694835" y="3385790"/>
            <a:ext cx="5574182" cy="31648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1177560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744675" y="2216506"/>
            <a:ext cx="1152902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9557619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65531958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3606" y="958768"/>
            <a:ext cx="3927719" cy="2696540"/>
          </a:xfrm>
        </p:spPr>
        <p:txBody>
          <a:bodyPr anchor="b">
            <a:normAutofit/>
          </a:bodyPr>
          <a:lstStyle>
            <a:lvl1pPr algn="l">
              <a:defRPr sz="2880"/>
            </a:lvl1pPr>
          </a:lstStyle>
          <a:p>
            <a:r>
              <a:rPr lang="en-US"/>
              <a:t>Click to edit Master title style</a:t>
            </a:r>
            <a:endParaRPr lang="en-US" dirty="0"/>
          </a:p>
        </p:txBody>
      </p:sp>
      <p:sp>
        <p:nvSpPr>
          <p:cNvPr id="3" name="Content Placeholder 2"/>
          <p:cNvSpPr>
            <a:spLocks noGrp="1"/>
          </p:cNvSpPr>
          <p:nvPr>
            <p:ph idx="1"/>
          </p:nvPr>
        </p:nvSpPr>
        <p:spPr>
          <a:xfrm>
            <a:off x="6052457" y="958769"/>
            <a:ext cx="7214964" cy="5590591"/>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33606" y="3846590"/>
            <a:ext cx="3930016" cy="2697817"/>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737936" y="3846589"/>
            <a:ext cx="392338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2178076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8972865" y="578605"/>
            <a:ext cx="4889440" cy="617892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741447" y="1355416"/>
            <a:ext cx="6638794" cy="2196701"/>
          </a:xfrm>
        </p:spPr>
        <p:txBody>
          <a:bodyPr anchor="b">
            <a:normAutofit/>
          </a:bodyPr>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749268" y="1347051"/>
            <a:ext cx="3349405" cy="4639592"/>
          </a:xfrm>
          <a:solidFill>
            <a:schemeClr val="bg1">
              <a:lumMod val="85000"/>
            </a:schemeClr>
          </a:solidFill>
          <a:ln w="9525" cap="sq">
            <a:noFill/>
            <a:miter lim="800000"/>
          </a:ln>
          <a:effectLst/>
        </p:spPr>
        <p:txBody>
          <a:bodyPr anchor="t"/>
          <a:lstStyle>
            <a:lvl1pPr marL="0" indent="0" algn="ctr">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740395" y="3775191"/>
            <a:ext cx="6629285" cy="2404490"/>
          </a:xfrm>
        </p:spPr>
        <p:txBody>
          <a:bodyPr>
            <a:normAutofit/>
          </a:bodyPr>
          <a:lstStyle>
            <a:lvl1pPr marL="0" indent="0" algn="l">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a:xfrm>
            <a:off x="1736859" y="6563828"/>
            <a:ext cx="6632821" cy="384148"/>
          </a:xfrm>
        </p:spPr>
        <p:txBody>
          <a:bodyPr/>
          <a:lstStyle>
            <a:lvl1pPr algn="l">
              <a:defRPr/>
            </a:lvl1pPr>
          </a:lstStyle>
          <a:p>
            <a:fld id="{48A87A34-81AB-432B-8DAE-1953F412C126}" type="datetimeFigureOut">
              <a:rPr lang="en-US" dirty="0"/>
              <a:pPr/>
              <a:t>9/9/2025</a:t>
            </a:fld>
            <a:endParaRPr lang="en-US" dirty="0"/>
          </a:p>
        </p:txBody>
      </p:sp>
      <p:sp>
        <p:nvSpPr>
          <p:cNvPr id="6" name="Footer Placeholder 5"/>
          <p:cNvSpPr>
            <a:spLocks noGrp="1"/>
          </p:cNvSpPr>
          <p:nvPr>
            <p:ph type="ftr" sz="quarter" idx="11"/>
          </p:nvPr>
        </p:nvSpPr>
        <p:spPr>
          <a:xfrm>
            <a:off x="1736858" y="382369"/>
            <a:ext cx="6649205" cy="385117"/>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736859" y="3772326"/>
            <a:ext cx="663282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11714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jp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423372"/>
            <a:ext cx="14630400" cy="49271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24">
            <a:extLst>
              <a:ext uri="{28A0092B-C50C-407E-A947-70E740481C1C}">
                <a14:useLocalDpi xmlns:a14="http://schemas.microsoft.com/office/drawing/2010/main" val="0"/>
              </a:ext>
            </a:extLst>
          </a:blip>
          <a:srcRect t="1538" b="-1538"/>
          <a:stretch/>
        </p:blipFill>
        <p:spPr bwMode="black">
          <a:xfrm>
            <a:off x="0" y="7351776"/>
            <a:ext cx="14630400" cy="891540"/>
          </a:xfrm>
          <a:prstGeom prst="rect">
            <a:avLst/>
          </a:prstGeom>
        </p:spPr>
      </p:pic>
      <p:sp>
        <p:nvSpPr>
          <p:cNvPr id="2" name="Title Placeholder 1"/>
          <p:cNvSpPr>
            <a:spLocks noGrp="1"/>
          </p:cNvSpPr>
          <p:nvPr>
            <p:ph type="title"/>
          </p:nvPr>
        </p:nvSpPr>
        <p:spPr>
          <a:xfrm>
            <a:off x="1741895" y="965423"/>
            <a:ext cx="11523930" cy="125908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741895" y="2418879"/>
            <a:ext cx="11523930" cy="414073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9064966" y="396445"/>
            <a:ext cx="4200858" cy="371041"/>
          </a:xfrm>
          <a:prstGeom prst="rect">
            <a:avLst/>
          </a:prstGeom>
        </p:spPr>
        <p:txBody>
          <a:bodyPr vert="horz" lIns="91440" tIns="45720" rIns="91440" bIns="45720" rtlCol="0" anchor="ctr"/>
          <a:lstStyle>
            <a:lvl1pPr algn="r">
              <a:defRPr sz="1200">
                <a:solidFill>
                  <a:schemeClr val="tx1">
                    <a:tint val="75000"/>
                  </a:schemeClr>
                </a:solidFill>
              </a:defRPr>
            </a:lvl1pPr>
          </a:lstStyle>
          <a:p>
            <a:fld id="{48A87A34-81AB-432B-8DAE-1953F412C126}" type="datetimeFigureOut">
              <a:rPr lang="en-US" dirty="0"/>
              <a:pPr/>
              <a:t>9/9/2025</a:t>
            </a:fld>
            <a:endParaRPr lang="en-US" dirty="0"/>
          </a:p>
        </p:txBody>
      </p:sp>
      <p:sp>
        <p:nvSpPr>
          <p:cNvPr id="5" name="Footer Placeholder 4"/>
          <p:cNvSpPr>
            <a:spLocks noGrp="1"/>
          </p:cNvSpPr>
          <p:nvPr>
            <p:ph type="ftr" sz="quarter" idx="3"/>
          </p:nvPr>
        </p:nvSpPr>
        <p:spPr>
          <a:xfrm>
            <a:off x="1741895" y="395169"/>
            <a:ext cx="7126603" cy="371041"/>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76073" y="958767"/>
            <a:ext cx="973223" cy="604294"/>
          </a:xfrm>
          <a:prstGeom prst="rect">
            <a:avLst/>
          </a:prstGeom>
        </p:spPr>
        <p:txBody>
          <a:bodyPr vert="horz" lIns="91440" tIns="45720" rIns="91440" bIns="45720" rtlCol="0" anchor="t"/>
          <a:lstStyle>
            <a:lvl1pPr algn="r">
              <a:defRPr sz="336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7354096"/>
            <a:ext cx="146304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54020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Lst>
  <p:hf sldNum="0" hdr="0" ftr="0" dt="0"/>
  <p:txStyles>
    <p:titleStyle>
      <a:lvl1pPr algn="l" defTabSz="1097280" rtl="0" eaLnBrk="1" latinLnBrk="0" hangingPunct="1">
        <a:lnSpc>
          <a:spcPct val="90000"/>
        </a:lnSpc>
        <a:spcBef>
          <a:spcPct val="0"/>
        </a:spcBef>
        <a:buNone/>
        <a:defRPr sz="3840" b="0" i="0" kern="1200" cap="all">
          <a:solidFill>
            <a:schemeClr val="tx1"/>
          </a:solidFill>
          <a:effectLst/>
          <a:latin typeface="+mj-lt"/>
          <a:ea typeface="+mj-ea"/>
          <a:cs typeface="+mj-cs"/>
        </a:defRPr>
      </a:lvl1pPr>
    </p:titleStyle>
    <p:bodyStyle>
      <a:lvl1pPr marL="274320" indent="-274320" algn="l" defTabSz="1097280" rtl="0" eaLnBrk="1" latinLnBrk="0" hangingPunct="1">
        <a:lnSpc>
          <a:spcPct val="120000"/>
        </a:lnSpc>
        <a:spcBef>
          <a:spcPts val="1200"/>
        </a:spcBef>
        <a:buClr>
          <a:schemeClr val="accent1"/>
        </a:buClr>
        <a:buSzPct val="100000"/>
        <a:buFont typeface="Arial" panose="020B0604020202020204" pitchFamily="34" charset="0"/>
        <a:buChar char="•"/>
        <a:defRPr sz="2400" kern="1200">
          <a:solidFill>
            <a:schemeClr val="tx1"/>
          </a:solidFill>
          <a:effectLst/>
          <a:latin typeface="+mn-lt"/>
          <a:ea typeface="+mn-ea"/>
          <a:cs typeface="+mn-cs"/>
        </a:defRPr>
      </a:lvl1pPr>
      <a:lvl2pPr marL="8229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2160" kern="1200" cap="none" baseline="0">
          <a:solidFill>
            <a:schemeClr val="tx1"/>
          </a:solidFill>
          <a:effectLst/>
          <a:latin typeface="+mn-lt"/>
          <a:ea typeface="+mn-ea"/>
          <a:cs typeface="+mn-cs"/>
        </a:defRPr>
      </a:lvl2pPr>
      <a:lvl3pPr marL="13716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920" kern="1200">
          <a:solidFill>
            <a:schemeClr val="tx1"/>
          </a:solidFill>
          <a:effectLst/>
          <a:latin typeface="+mn-lt"/>
          <a:ea typeface="+mn-ea"/>
          <a:cs typeface="+mn-cs"/>
        </a:defRPr>
      </a:lvl3pPr>
      <a:lvl4pPr marL="19202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680" kern="1200" cap="none" baseline="0">
          <a:solidFill>
            <a:schemeClr val="tx1"/>
          </a:solidFill>
          <a:effectLst/>
          <a:latin typeface="+mn-lt"/>
          <a:ea typeface="+mn-ea"/>
          <a:cs typeface="+mn-cs"/>
        </a:defRPr>
      </a:lvl4pPr>
      <a:lvl5pPr marL="246888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5pPr>
      <a:lvl6pPr marL="301752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6pPr>
      <a:lvl7pPr marL="35661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7pPr>
      <a:lvl8pPr marL="41148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8pPr>
      <a:lvl9pPr marL="46634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0.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CA3650AE-C4A9-4E2B-9975-85CC11AE1D56}"/>
              </a:ext>
            </a:extLst>
          </p:cNvPr>
          <p:cNvSpPr txBox="1"/>
          <p:nvPr/>
        </p:nvSpPr>
        <p:spPr>
          <a:xfrm>
            <a:off x="2057400" y="899895"/>
            <a:ext cx="10664190" cy="1446550"/>
          </a:xfrm>
          <a:prstGeom prst="rect">
            <a:avLst/>
          </a:prstGeom>
          <a:noFill/>
          <a:ln>
            <a:noFill/>
          </a:ln>
          <a:effectLst/>
        </p:spPr>
        <p:txBody>
          <a:bodyPr wrap="square" rtlCol="0">
            <a:spAutoFit/>
          </a:bodyPr>
          <a:lstStyle/>
          <a:p>
            <a:pPr algn="ctr"/>
            <a:r>
              <a:rPr lang="en-US" sz="4400" b="1" dirty="0">
                <a:latin typeface="Arial" panose="020B0604020202020204" pitchFamily="34" charset="0"/>
                <a:ea typeface="Calibri" panose="020F0502020204030204" pitchFamily="34" charset="0"/>
                <a:cs typeface="Arial" panose="020B0604020202020204" pitchFamily="34" charset="0"/>
              </a:rPr>
              <a:t>NORTHERN UNIVERSITY BANGLADESH</a:t>
            </a:r>
          </a:p>
        </p:txBody>
      </p:sp>
      <p:sp>
        <p:nvSpPr>
          <p:cNvPr id="8" name="TextBox 7">
            <a:extLst>
              <a:ext uri="{FF2B5EF4-FFF2-40B4-BE49-F238E27FC236}">
                <a16:creationId xmlns:a16="http://schemas.microsoft.com/office/drawing/2014/main" id="{7FB41120-E7F9-4876-A53D-31912CAEF6D5}"/>
              </a:ext>
            </a:extLst>
          </p:cNvPr>
          <p:cNvSpPr txBox="1"/>
          <p:nvPr/>
        </p:nvSpPr>
        <p:spPr>
          <a:xfrm>
            <a:off x="800100" y="2320795"/>
            <a:ext cx="13018770" cy="646331"/>
          </a:xfrm>
          <a:prstGeom prst="rect">
            <a:avLst/>
          </a:prstGeom>
          <a:noFill/>
          <a:ln>
            <a:solidFill>
              <a:schemeClr val="tx1"/>
            </a:solidFill>
          </a:ln>
        </p:spPr>
        <p:txBody>
          <a:bodyPr wrap="square" rtlCol="0">
            <a:spAutoFit/>
          </a:bodyPr>
          <a:lstStyle/>
          <a:p>
            <a:pPr algn="ctr"/>
            <a:r>
              <a:rPr lang="en-US" sz="3600" b="1" dirty="0">
                <a:latin typeface="Arial" panose="020B0604020202020204" pitchFamily="34" charset="0"/>
                <a:ea typeface="Calibri" panose="020F0502020204030204" pitchFamily="34" charset="0"/>
                <a:cs typeface="Arial" panose="020B0604020202020204" pitchFamily="34" charset="0"/>
              </a:rPr>
              <a:t>Presentation on: TO-DO List with Expanse Tracker</a:t>
            </a:r>
          </a:p>
        </p:txBody>
      </p:sp>
      <p:sp>
        <p:nvSpPr>
          <p:cNvPr id="11" name="TextBox 10">
            <a:extLst>
              <a:ext uri="{FF2B5EF4-FFF2-40B4-BE49-F238E27FC236}">
                <a16:creationId xmlns:a16="http://schemas.microsoft.com/office/drawing/2014/main" id="{CBF39AD4-CC8C-4D45-8060-314D6FC40976}"/>
              </a:ext>
            </a:extLst>
          </p:cNvPr>
          <p:cNvSpPr txBox="1"/>
          <p:nvPr/>
        </p:nvSpPr>
        <p:spPr>
          <a:xfrm>
            <a:off x="331470" y="3708203"/>
            <a:ext cx="5966460" cy="3108543"/>
          </a:xfrm>
          <a:prstGeom prst="rect">
            <a:avLst/>
          </a:prstGeom>
          <a:noFill/>
          <a:ln>
            <a:solidFill>
              <a:schemeClr val="tx1"/>
            </a:solidFill>
          </a:ln>
        </p:spPr>
        <p:txBody>
          <a:bodyPr wrap="square" rtlCol="0">
            <a:spAutoFit/>
          </a:bodyPr>
          <a:lstStyle/>
          <a:p>
            <a:r>
              <a:rPr lang="en-US" sz="3200" dirty="0">
                <a:latin typeface="Calibri" panose="020F0502020204030204" pitchFamily="34" charset="0"/>
                <a:ea typeface="Calibri" panose="020F0502020204030204" pitchFamily="34" charset="0"/>
                <a:cs typeface="Calibri" panose="020F0502020204030204" pitchFamily="34" charset="0"/>
              </a:rPr>
              <a:t>PRESENTED BY,</a:t>
            </a:r>
          </a:p>
          <a:p>
            <a:pPr marL="342900" indent="-342900">
              <a:buAutoNum type="arabicPeriod"/>
            </a:pPr>
            <a:r>
              <a:rPr lang="es-ES" sz="3200" dirty="0">
                <a:latin typeface="Arial" panose="020B0604020202020204" pitchFamily="34" charset="0"/>
                <a:ea typeface="Calibri" panose="020F0502020204030204" pitchFamily="34" charset="0"/>
                <a:cs typeface="Arial" panose="020B0604020202020204" pitchFamily="34" charset="0"/>
              </a:rPr>
              <a:t>Md. </a:t>
            </a:r>
            <a:r>
              <a:rPr lang="es-ES" sz="3200" dirty="0" err="1">
                <a:latin typeface="Arial" panose="020B0604020202020204" pitchFamily="34" charset="0"/>
                <a:ea typeface="Calibri" panose="020F0502020204030204" pitchFamily="34" charset="0"/>
                <a:cs typeface="Arial" panose="020B0604020202020204" pitchFamily="34" charset="0"/>
              </a:rPr>
              <a:t>Habibul</a:t>
            </a:r>
            <a:r>
              <a:rPr lang="es-ES" sz="3200" dirty="0">
                <a:latin typeface="Arial" panose="020B0604020202020204" pitchFamily="34" charset="0"/>
                <a:ea typeface="Calibri" panose="020F0502020204030204" pitchFamily="34" charset="0"/>
                <a:cs typeface="Arial" panose="020B0604020202020204" pitchFamily="34" charset="0"/>
              </a:rPr>
              <a:t> Azad (</a:t>
            </a:r>
            <a:r>
              <a:rPr lang="es-ES" sz="3600" dirty="0">
                <a:latin typeface="Arial" panose="020B0604020202020204" pitchFamily="34" charset="0"/>
                <a:ea typeface="Calibri" panose="020F0502020204030204" pitchFamily="34" charset="0"/>
                <a:cs typeface="Arial" panose="020B0604020202020204" pitchFamily="34" charset="0"/>
              </a:rPr>
              <a:t>1493</a:t>
            </a:r>
            <a:r>
              <a:rPr lang="es-ES" sz="3200" dirty="0">
                <a:latin typeface="Arial" panose="020B0604020202020204" pitchFamily="34" charset="0"/>
                <a:ea typeface="Calibri" panose="020F0502020204030204" pitchFamily="34" charset="0"/>
                <a:cs typeface="Arial" panose="020B0604020202020204" pitchFamily="34" charset="0"/>
              </a:rPr>
              <a:t>)</a:t>
            </a:r>
          </a:p>
          <a:p>
            <a:pPr marL="342900" indent="-342900">
              <a:buAutoNum type="arabicPeriod"/>
            </a:pPr>
            <a:r>
              <a:rPr lang="de-DE" sz="3200" dirty="0">
                <a:latin typeface="Arial" panose="020B0604020202020204" pitchFamily="34" charset="0"/>
                <a:ea typeface="Calibri" panose="020F0502020204030204" pitchFamily="34" charset="0"/>
                <a:cs typeface="Arial" panose="020B0604020202020204" pitchFamily="34" charset="0"/>
              </a:rPr>
              <a:t>Nuzhat E Rahman(1723)</a:t>
            </a:r>
          </a:p>
          <a:p>
            <a:pPr marL="342900" indent="-342900">
              <a:buAutoNum type="arabicPeriod"/>
            </a:pPr>
            <a:r>
              <a:rPr lang="en-US" sz="3200" dirty="0" err="1">
                <a:latin typeface="Arial" panose="020B0604020202020204" pitchFamily="34" charset="0"/>
                <a:ea typeface="Calibri" panose="020F0502020204030204" pitchFamily="34" charset="0"/>
                <a:cs typeface="Arial" panose="020B0604020202020204" pitchFamily="34" charset="0"/>
              </a:rPr>
              <a:t>Tazbih</a:t>
            </a:r>
            <a:r>
              <a:rPr lang="en-US" sz="3200" dirty="0">
                <a:latin typeface="Arial" panose="020B0604020202020204" pitchFamily="34" charset="0"/>
                <a:ea typeface="Calibri" panose="020F0502020204030204" pitchFamily="34" charset="0"/>
                <a:cs typeface="Arial" panose="020B0604020202020204" pitchFamily="34" charset="0"/>
              </a:rPr>
              <a:t> </a:t>
            </a:r>
            <a:r>
              <a:rPr lang="en-US" sz="3200" dirty="0" err="1">
                <a:latin typeface="Arial" panose="020B0604020202020204" pitchFamily="34" charset="0"/>
                <a:ea typeface="Calibri" panose="020F0502020204030204" pitchFamily="34" charset="0"/>
                <a:cs typeface="Arial" panose="020B0604020202020204" pitchFamily="34" charset="0"/>
              </a:rPr>
              <a:t>Alam</a:t>
            </a:r>
            <a:r>
              <a:rPr lang="en-US" sz="3200" dirty="0">
                <a:latin typeface="Arial" panose="020B0604020202020204" pitchFamily="34" charset="0"/>
                <a:ea typeface="Calibri" panose="020F0502020204030204" pitchFamily="34" charset="0"/>
                <a:cs typeface="Arial" panose="020B0604020202020204" pitchFamily="34" charset="0"/>
              </a:rPr>
              <a:t>(1728) </a:t>
            </a:r>
          </a:p>
          <a:p>
            <a:pPr marL="342900" indent="-342900">
              <a:buAutoNum type="arabicPeriod"/>
            </a:pPr>
            <a:r>
              <a:rPr lang="en-US" sz="3200" dirty="0" err="1">
                <a:latin typeface="Arial" panose="020B0604020202020204" pitchFamily="34" charset="0"/>
                <a:ea typeface="Calibri" panose="020F0502020204030204" pitchFamily="34" charset="0"/>
                <a:cs typeface="Arial" panose="020B0604020202020204" pitchFamily="34" charset="0"/>
              </a:rPr>
              <a:t>Ovijit</a:t>
            </a:r>
            <a:r>
              <a:rPr lang="en-US" sz="3200" dirty="0">
                <a:latin typeface="Arial" panose="020B0604020202020204" pitchFamily="34" charset="0"/>
                <a:ea typeface="Calibri" panose="020F0502020204030204" pitchFamily="34" charset="0"/>
                <a:cs typeface="Arial" panose="020B0604020202020204" pitchFamily="34" charset="0"/>
              </a:rPr>
              <a:t> Ray </a:t>
            </a:r>
            <a:r>
              <a:rPr lang="en-US" sz="3200" dirty="0" err="1">
                <a:latin typeface="Arial" panose="020B0604020202020204" pitchFamily="34" charset="0"/>
                <a:ea typeface="Calibri" panose="020F0502020204030204" pitchFamily="34" charset="0"/>
                <a:cs typeface="Arial" panose="020B0604020202020204" pitchFamily="34" charset="0"/>
              </a:rPr>
              <a:t>Ovi</a:t>
            </a:r>
            <a:r>
              <a:rPr lang="en-US" sz="3200" dirty="0">
                <a:latin typeface="Arial" panose="020B0604020202020204" pitchFamily="34" charset="0"/>
                <a:ea typeface="Calibri" panose="020F0502020204030204" pitchFamily="34" charset="0"/>
                <a:cs typeface="Arial" panose="020B0604020202020204" pitchFamily="34" charset="0"/>
              </a:rPr>
              <a:t>(1737) </a:t>
            </a:r>
          </a:p>
          <a:p>
            <a:pPr marL="342900" indent="-342900">
              <a:buAutoNum type="arabicPeriod"/>
            </a:pPr>
            <a:r>
              <a:rPr lang="en-US" sz="3200" dirty="0">
                <a:latin typeface="Arial" panose="020B0604020202020204" pitchFamily="34" charset="0"/>
                <a:ea typeface="Calibri" panose="020F0502020204030204" pitchFamily="34" charset="0"/>
                <a:cs typeface="Arial" panose="020B0604020202020204" pitchFamily="34" charset="0"/>
              </a:rPr>
              <a:t>Humaira Toya(1744) </a:t>
            </a:r>
            <a:r>
              <a:rPr lang="de-DE" sz="3200" dirty="0">
                <a:latin typeface="Arial" panose="020B0604020202020204" pitchFamily="34" charset="0"/>
                <a:ea typeface="Calibri" panose="020F0502020204030204" pitchFamily="34" charset="0"/>
                <a:cs typeface="Arial" panose="020B0604020202020204" pitchFamily="34" charset="0"/>
              </a:rPr>
              <a:t> </a:t>
            </a:r>
            <a:r>
              <a:rPr lang="es-ES" sz="3200" dirty="0">
                <a:latin typeface="Arial" panose="020B0604020202020204" pitchFamily="34" charset="0"/>
                <a:ea typeface="Calibri" panose="020F0502020204030204" pitchFamily="34" charset="0"/>
                <a:cs typeface="Arial" panose="020B0604020202020204" pitchFamily="34" charset="0"/>
              </a:rPr>
              <a:t> </a:t>
            </a:r>
          </a:p>
        </p:txBody>
      </p:sp>
      <p:sp>
        <p:nvSpPr>
          <p:cNvPr id="13" name="TextBox 12">
            <a:extLst>
              <a:ext uri="{FF2B5EF4-FFF2-40B4-BE49-F238E27FC236}">
                <a16:creationId xmlns:a16="http://schemas.microsoft.com/office/drawing/2014/main" id="{2D91447B-5FB6-4A80-9850-79C9EE2D533B}"/>
              </a:ext>
            </a:extLst>
          </p:cNvPr>
          <p:cNvSpPr txBox="1"/>
          <p:nvPr/>
        </p:nvSpPr>
        <p:spPr>
          <a:xfrm>
            <a:off x="7149465" y="3708203"/>
            <a:ext cx="6863715" cy="2862322"/>
          </a:xfrm>
          <a:prstGeom prst="rect">
            <a:avLst/>
          </a:prstGeom>
          <a:noFill/>
          <a:ln>
            <a:solidFill>
              <a:schemeClr val="tx1"/>
            </a:solidFill>
          </a:ln>
        </p:spPr>
        <p:txBody>
          <a:bodyPr wrap="square" rtlCol="0">
            <a:spAutoFit/>
          </a:bodyPr>
          <a:lstStyle/>
          <a:p>
            <a:r>
              <a:rPr lang="en-US" sz="3600" dirty="0">
                <a:latin typeface="Calibri" panose="020F0502020204030204" pitchFamily="34" charset="0"/>
                <a:ea typeface="Calibri" panose="020F0502020204030204" pitchFamily="34" charset="0"/>
                <a:cs typeface="Calibri" panose="020F0502020204030204" pitchFamily="34" charset="0"/>
              </a:rPr>
              <a:t>PRESENTED TO,</a:t>
            </a:r>
          </a:p>
          <a:p>
            <a:r>
              <a:rPr lang="en-US" sz="3600" dirty="0" err="1">
                <a:latin typeface="Arial" panose="020B0604020202020204" pitchFamily="34" charset="0"/>
                <a:ea typeface="Calibri" panose="020F0502020204030204" pitchFamily="34" charset="0"/>
                <a:cs typeface="Arial" panose="020B0604020202020204" pitchFamily="34" charset="0"/>
              </a:rPr>
              <a:t>Tasfia</a:t>
            </a:r>
            <a:r>
              <a:rPr lang="en-US" sz="3600" dirty="0">
                <a:latin typeface="Arial" panose="020B0604020202020204" pitchFamily="34" charset="0"/>
                <a:ea typeface="Calibri" panose="020F0502020204030204" pitchFamily="34" charset="0"/>
                <a:cs typeface="Arial" panose="020B0604020202020204" pitchFamily="34" charset="0"/>
              </a:rPr>
              <a:t> Tabassum </a:t>
            </a:r>
            <a:r>
              <a:rPr lang="en-US" sz="3600" dirty="0" err="1">
                <a:latin typeface="Arial" panose="020B0604020202020204" pitchFamily="34" charset="0"/>
                <a:ea typeface="Calibri" panose="020F0502020204030204" pitchFamily="34" charset="0"/>
                <a:cs typeface="Arial" panose="020B0604020202020204" pitchFamily="34" charset="0"/>
              </a:rPr>
              <a:t>Faija</a:t>
            </a:r>
            <a:r>
              <a:rPr lang="en-US" sz="3600" dirty="0">
                <a:latin typeface="Arial" panose="020B0604020202020204" pitchFamily="34" charset="0"/>
                <a:ea typeface="Calibri" panose="020F0502020204030204" pitchFamily="34" charset="0"/>
                <a:cs typeface="Arial" panose="020B0604020202020204" pitchFamily="34" charset="0"/>
              </a:rPr>
              <a:t> </a:t>
            </a:r>
          </a:p>
          <a:p>
            <a:r>
              <a:rPr lang="en-US" sz="3600" dirty="0">
                <a:latin typeface="Arial" panose="020B0604020202020204" pitchFamily="34" charset="0"/>
                <a:ea typeface="Calibri" panose="020F0502020204030204" pitchFamily="34" charset="0"/>
                <a:cs typeface="Arial" panose="020B0604020202020204" pitchFamily="34" charset="0"/>
              </a:rPr>
              <a:t>Lecturer</a:t>
            </a:r>
          </a:p>
          <a:p>
            <a:r>
              <a:rPr lang="en-US" sz="3600" dirty="0">
                <a:latin typeface="Arial" panose="020B0604020202020204" pitchFamily="34" charset="0"/>
                <a:ea typeface="Calibri" panose="020F0502020204030204" pitchFamily="34" charset="0"/>
                <a:cs typeface="Arial" panose="020B0604020202020204" pitchFamily="34" charset="0"/>
              </a:rPr>
              <a:t>Department of CSE </a:t>
            </a:r>
          </a:p>
          <a:p>
            <a:r>
              <a:rPr lang="en-US" sz="3600" dirty="0">
                <a:latin typeface="Arial" panose="020B0604020202020204" pitchFamily="34" charset="0"/>
                <a:ea typeface="Calibri" panose="020F0502020204030204" pitchFamily="34" charset="0"/>
                <a:cs typeface="Arial" panose="020B0604020202020204" pitchFamily="34" charset="0"/>
              </a:rPr>
              <a:t>Northern University Bangladesh </a:t>
            </a:r>
          </a:p>
        </p:txBody>
      </p:sp>
    </p:spTree>
    <p:extLst>
      <p:ext uri="{BB962C8B-B14F-4D97-AF65-F5344CB8AC3E}">
        <p14:creationId xmlns:p14="http://schemas.microsoft.com/office/powerpoint/2010/main" val="1104890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1000"/>
                                        <p:tgtEl>
                                          <p:spTgt spid="7">
                                            <p:txEl>
                                              <p:pRg st="0" end="0"/>
                                            </p:txEl>
                                          </p:spTgt>
                                        </p:tgtEl>
                                      </p:cBhvr>
                                    </p:animEffect>
                                    <p:anim calcmode="lin" valueType="num">
                                      <p:cBhvr>
                                        <p:cTn id="8"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0" end="0"/>
                                            </p:txEl>
                                          </p:spTgt>
                                        </p:tgtEl>
                                        <p:attrNameLst>
                                          <p:attrName>style.visibility</p:attrName>
                                        </p:attrNameLst>
                                      </p:cBhvr>
                                      <p:to>
                                        <p:strVal val="visible"/>
                                      </p:to>
                                    </p:set>
                                    <p:animEffect transition="in" filter="fade">
                                      <p:cBhvr>
                                        <p:cTn id="14" dur="1000"/>
                                        <p:tgtEl>
                                          <p:spTgt spid="8">
                                            <p:txEl>
                                              <p:pRg st="0" end="0"/>
                                            </p:txEl>
                                          </p:spTgt>
                                        </p:tgtEl>
                                      </p:cBhvr>
                                    </p:animEffect>
                                    <p:anim calcmode="lin" valueType="num">
                                      <p:cBhvr>
                                        <p:cTn id="15"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xEl>
                                              <p:pRg st="0" end="0"/>
                                            </p:txEl>
                                          </p:spTgt>
                                        </p:tgtEl>
                                        <p:attrNameLst>
                                          <p:attrName>style.visibility</p:attrName>
                                        </p:attrNameLst>
                                      </p:cBhvr>
                                      <p:to>
                                        <p:strVal val="visible"/>
                                      </p:to>
                                    </p:set>
                                    <p:animEffect transition="in" filter="fade">
                                      <p:cBhvr>
                                        <p:cTn id="21" dur="1000"/>
                                        <p:tgtEl>
                                          <p:spTgt spid="11">
                                            <p:txEl>
                                              <p:pRg st="0" end="0"/>
                                            </p:txEl>
                                          </p:spTgt>
                                        </p:tgtEl>
                                      </p:cBhvr>
                                    </p:animEffect>
                                    <p:anim calcmode="lin" valueType="num">
                                      <p:cBhvr>
                                        <p:cTn id="22"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11">
                                            <p:txEl>
                                              <p:pRg st="0" end="0"/>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11">
                                            <p:txEl>
                                              <p:pRg st="1" end="1"/>
                                            </p:txEl>
                                          </p:spTgt>
                                        </p:tgtEl>
                                        <p:attrNameLst>
                                          <p:attrName>style.visibility</p:attrName>
                                        </p:attrNameLst>
                                      </p:cBhvr>
                                      <p:to>
                                        <p:strVal val="visible"/>
                                      </p:to>
                                    </p:set>
                                    <p:animEffect transition="in" filter="fade">
                                      <p:cBhvr>
                                        <p:cTn id="26" dur="1000"/>
                                        <p:tgtEl>
                                          <p:spTgt spid="11">
                                            <p:txEl>
                                              <p:pRg st="1" end="1"/>
                                            </p:txEl>
                                          </p:spTgt>
                                        </p:tgtEl>
                                      </p:cBhvr>
                                    </p:animEffect>
                                    <p:anim calcmode="lin" valueType="num">
                                      <p:cBhvr>
                                        <p:cTn id="27"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11">
                                            <p:txEl>
                                              <p:pRg st="1" end="1"/>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11">
                                            <p:txEl>
                                              <p:pRg st="2" end="2"/>
                                            </p:txEl>
                                          </p:spTgt>
                                        </p:tgtEl>
                                        <p:attrNameLst>
                                          <p:attrName>style.visibility</p:attrName>
                                        </p:attrNameLst>
                                      </p:cBhvr>
                                      <p:to>
                                        <p:strVal val="visible"/>
                                      </p:to>
                                    </p:set>
                                    <p:animEffect transition="in" filter="fade">
                                      <p:cBhvr>
                                        <p:cTn id="31" dur="1000"/>
                                        <p:tgtEl>
                                          <p:spTgt spid="11">
                                            <p:txEl>
                                              <p:pRg st="2" end="2"/>
                                            </p:txEl>
                                          </p:spTgt>
                                        </p:tgtEl>
                                      </p:cBhvr>
                                    </p:animEffect>
                                    <p:anim calcmode="lin" valueType="num">
                                      <p:cBhvr>
                                        <p:cTn id="32"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33" dur="1000" fill="hold"/>
                                        <p:tgtEl>
                                          <p:spTgt spid="11">
                                            <p:txEl>
                                              <p:pRg st="2" end="2"/>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11">
                                            <p:txEl>
                                              <p:pRg st="3" end="3"/>
                                            </p:txEl>
                                          </p:spTgt>
                                        </p:tgtEl>
                                        <p:attrNameLst>
                                          <p:attrName>style.visibility</p:attrName>
                                        </p:attrNameLst>
                                      </p:cBhvr>
                                      <p:to>
                                        <p:strVal val="visible"/>
                                      </p:to>
                                    </p:set>
                                    <p:animEffect transition="in" filter="fade">
                                      <p:cBhvr>
                                        <p:cTn id="36" dur="1000"/>
                                        <p:tgtEl>
                                          <p:spTgt spid="11">
                                            <p:txEl>
                                              <p:pRg st="3" end="3"/>
                                            </p:txEl>
                                          </p:spTgt>
                                        </p:tgtEl>
                                      </p:cBhvr>
                                    </p:animEffect>
                                    <p:anim calcmode="lin" valueType="num">
                                      <p:cBhvr>
                                        <p:cTn id="37" dur="1000" fill="hold"/>
                                        <p:tgtEl>
                                          <p:spTgt spid="11">
                                            <p:txEl>
                                              <p:pRg st="3" end="3"/>
                                            </p:txEl>
                                          </p:spTgt>
                                        </p:tgtEl>
                                        <p:attrNameLst>
                                          <p:attrName>ppt_x</p:attrName>
                                        </p:attrNameLst>
                                      </p:cBhvr>
                                      <p:tavLst>
                                        <p:tav tm="0">
                                          <p:val>
                                            <p:strVal val="#ppt_x"/>
                                          </p:val>
                                        </p:tav>
                                        <p:tav tm="100000">
                                          <p:val>
                                            <p:strVal val="#ppt_x"/>
                                          </p:val>
                                        </p:tav>
                                      </p:tavLst>
                                    </p:anim>
                                    <p:anim calcmode="lin" valueType="num">
                                      <p:cBhvr>
                                        <p:cTn id="38" dur="1000" fill="hold"/>
                                        <p:tgtEl>
                                          <p:spTgt spid="11">
                                            <p:txEl>
                                              <p:pRg st="3" end="3"/>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11">
                                            <p:txEl>
                                              <p:pRg st="4" end="4"/>
                                            </p:txEl>
                                          </p:spTgt>
                                        </p:tgtEl>
                                        <p:attrNameLst>
                                          <p:attrName>style.visibility</p:attrName>
                                        </p:attrNameLst>
                                      </p:cBhvr>
                                      <p:to>
                                        <p:strVal val="visible"/>
                                      </p:to>
                                    </p:set>
                                    <p:animEffect transition="in" filter="fade">
                                      <p:cBhvr>
                                        <p:cTn id="41" dur="1000"/>
                                        <p:tgtEl>
                                          <p:spTgt spid="11">
                                            <p:txEl>
                                              <p:pRg st="4" end="4"/>
                                            </p:txEl>
                                          </p:spTgt>
                                        </p:tgtEl>
                                      </p:cBhvr>
                                    </p:animEffect>
                                    <p:anim calcmode="lin" valueType="num">
                                      <p:cBhvr>
                                        <p:cTn id="42" dur="1000" fill="hold"/>
                                        <p:tgtEl>
                                          <p:spTgt spid="11">
                                            <p:txEl>
                                              <p:pRg st="4" end="4"/>
                                            </p:txEl>
                                          </p:spTgt>
                                        </p:tgtEl>
                                        <p:attrNameLst>
                                          <p:attrName>ppt_x</p:attrName>
                                        </p:attrNameLst>
                                      </p:cBhvr>
                                      <p:tavLst>
                                        <p:tav tm="0">
                                          <p:val>
                                            <p:strVal val="#ppt_x"/>
                                          </p:val>
                                        </p:tav>
                                        <p:tav tm="100000">
                                          <p:val>
                                            <p:strVal val="#ppt_x"/>
                                          </p:val>
                                        </p:tav>
                                      </p:tavLst>
                                    </p:anim>
                                    <p:anim calcmode="lin" valueType="num">
                                      <p:cBhvr>
                                        <p:cTn id="43" dur="1000" fill="hold"/>
                                        <p:tgtEl>
                                          <p:spTgt spid="11">
                                            <p:txEl>
                                              <p:pRg st="4" end="4"/>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11">
                                            <p:txEl>
                                              <p:pRg st="5" end="5"/>
                                            </p:txEl>
                                          </p:spTgt>
                                        </p:tgtEl>
                                        <p:attrNameLst>
                                          <p:attrName>style.visibility</p:attrName>
                                        </p:attrNameLst>
                                      </p:cBhvr>
                                      <p:to>
                                        <p:strVal val="visible"/>
                                      </p:to>
                                    </p:set>
                                    <p:animEffect transition="in" filter="fade">
                                      <p:cBhvr>
                                        <p:cTn id="46" dur="1000"/>
                                        <p:tgtEl>
                                          <p:spTgt spid="11">
                                            <p:txEl>
                                              <p:pRg st="5" end="5"/>
                                            </p:txEl>
                                          </p:spTgt>
                                        </p:tgtEl>
                                      </p:cBhvr>
                                    </p:animEffect>
                                    <p:anim calcmode="lin" valueType="num">
                                      <p:cBhvr>
                                        <p:cTn id="47" dur="1000" fill="hold"/>
                                        <p:tgtEl>
                                          <p:spTgt spid="11">
                                            <p:txEl>
                                              <p:pRg st="5" end="5"/>
                                            </p:txEl>
                                          </p:spTgt>
                                        </p:tgtEl>
                                        <p:attrNameLst>
                                          <p:attrName>ppt_x</p:attrName>
                                        </p:attrNameLst>
                                      </p:cBhvr>
                                      <p:tavLst>
                                        <p:tav tm="0">
                                          <p:val>
                                            <p:strVal val="#ppt_x"/>
                                          </p:val>
                                        </p:tav>
                                        <p:tav tm="100000">
                                          <p:val>
                                            <p:strVal val="#ppt_x"/>
                                          </p:val>
                                        </p:tav>
                                      </p:tavLst>
                                    </p:anim>
                                    <p:anim calcmode="lin" valueType="num">
                                      <p:cBhvr>
                                        <p:cTn id="48" dur="1000" fill="hold"/>
                                        <p:tgtEl>
                                          <p:spTgt spid="11">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13">
                                            <p:txEl>
                                              <p:pRg st="0" end="0"/>
                                            </p:txEl>
                                          </p:spTgt>
                                        </p:tgtEl>
                                        <p:attrNameLst>
                                          <p:attrName>style.visibility</p:attrName>
                                        </p:attrNameLst>
                                      </p:cBhvr>
                                      <p:to>
                                        <p:strVal val="visible"/>
                                      </p:to>
                                    </p:set>
                                    <p:animEffect transition="in" filter="fade">
                                      <p:cBhvr>
                                        <p:cTn id="53" dur="1000"/>
                                        <p:tgtEl>
                                          <p:spTgt spid="13">
                                            <p:txEl>
                                              <p:pRg st="0" end="0"/>
                                            </p:txEl>
                                          </p:spTgt>
                                        </p:tgtEl>
                                      </p:cBhvr>
                                    </p:animEffect>
                                    <p:anim calcmode="lin" valueType="num">
                                      <p:cBhvr>
                                        <p:cTn id="54"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55" dur="1000" fill="hold"/>
                                        <p:tgtEl>
                                          <p:spTgt spid="13">
                                            <p:txEl>
                                              <p:pRg st="0" end="0"/>
                                            </p:txEl>
                                          </p:spTgt>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0"/>
                                  </p:stCondLst>
                                  <p:childTnLst>
                                    <p:set>
                                      <p:cBhvr>
                                        <p:cTn id="57" dur="1" fill="hold">
                                          <p:stCondLst>
                                            <p:cond delay="0"/>
                                          </p:stCondLst>
                                        </p:cTn>
                                        <p:tgtEl>
                                          <p:spTgt spid="13">
                                            <p:txEl>
                                              <p:pRg st="1" end="1"/>
                                            </p:txEl>
                                          </p:spTgt>
                                        </p:tgtEl>
                                        <p:attrNameLst>
                                          <p:attrName>style.visibility</p:attrName>
                                        </p:attrNameLst>
                                      </p:cBhvr>
                                      <p:to>
                                        <p:strVal val="visible"/>
                                      </p:to>
                                    </p:set>
                                    <p:animEffect transition="in" filter="fade">
                                      <p:cBhvr>
                                        <p:cTn id="58" dur="1000"/>
                                        <p:tgtEl>
                                          <p:spTgt spid="13">
                                            <p:txEl>
                                              <p:pRg st="1" end="1"/>
                                            </p:txEl>
                                          </p:spTgt>
                                        </p:tgtEl>
                                      </p:cBhvr>
                                    </p:animEffect>
                                    <p:anim calcmode="lin" valueType="num">
                                      <p:cBhvr>
                                        <p:cTn id="59" dur="1000" fill="hold"/>
                                        <p:tgtEl>
                                          <p:spTgt spid="13">
                                            <p:txEl>
                                              <p:pRg st="1" end="1"/>
                                            </p:txEl>
                                          </p:spTgt>
                                        </p:tgtEl>
                                        <p:attrNameLst>
                                          <p:attrName>ppt_x</p:attrName>
                                        </p:attrNameLst>
                                      </p:cBhvr>
                                      <p:tavLst>
                                        <p:tav tm="0">
                                          <p:val>
                                            <p:strVal val="#ppt_x"/>
                                          </p:val>
                                        </p:tav>
                                        <p:tav tm="100000">
                                          <p:val>
                                            <p:strVal val="#ppt_x"/>
                                          </p:val>
                                        </p:tav>
                                      </p:tavLst>
                                    </p:anim>
                                    <p:anim calcmode="lin" valueType="num">
                                      <p:cBhvr>
                                        <p:cTn id="60" dur="1000" fill="hold"/>
                                        <p:tgtEl>
                                          <p:spTgt spid="13">
                                            <p:txEl>
                                              <p:pRg st="1" end="1"/>
                                            </p:txEl>
                                          </p:spTgt>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0"/>
                                  </p:stCondLst>
                                  <p:childTnLst>
                                    <p:set>
                                      <p:cBhvr>
                                        <p:cTn id="62" dur="1" fill="hold">
                                          <p:stCondLst>
                                            <p:cond delay="0"/>
                                          </p:stCondLst>
                                        </p:cTn>
                                        <p:tgtEl>
                                          <p:spTgt spid="13">
                                            <p:txEl>
                                              <p:pRg st="2" end="2"/>
                                            </p:txEl>
                                          </p:spTgt>
                                        </p:tgtEl>
                                        <p:attrNameLst>
                                          <p:attrName>style.visibility</p:attrName>
                                        </p:attrNameLst>
                                      </p:cBhvr>
                                      <p:to>
                                        <p:strVal val="visible"/>
                                      </p:to>
                                    </p:set>
                                    <p:animEffect transition="in" filter="fade">
                                      <p:cBhvr>
                                        <p:cTn id="63" dur="1000"/>
                                        <p:tgtEl>
                                          <p:spTgt spid="13">
                                            <p:txEl>
                                              <p:pRg st="2" end="2"/>
                                            </p:txEl>
                                          </p:spTgt>
                                        </p:tgtEl>
                                      </p:cBhvr>
                                    </p:animEffect>
                                    <p:anim calcmode="lin" valueType="num">
                                      <p:cBhvr>
                                        <p:cTn id="64"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65" dur="1000" fill="hold"/>
                                        <p:tgtEl>
                                          <p:spTgt spid="13">
                                            <p:txEl>
                                              <p:pRg st="2" end="2"/>
                                            </p:txEl>
                                          </p:spTgt>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0"/>
                                  </p:stCondLst>
                                  <p:childTnLst>
                                    <p:set>
                                      <p:cBhvr>
                                        <p:cTn id="67" dur="1" fill="hold">
                                          <p:stCondLst>
                                            <p:cond delay="0"/>
                                          </p:stCondLst>
                                        </p:cTn>
                                        <p:tgtEl>
                                          <p:spTgt spid="13">
                                            <p:txEl>
                                              <p:pRg st="3" end="3"/>
                                            </p:txEl>
                                          </p:spTgt>
                                        </p:tgtEl>
                                        <p:attrNameLst>
                                          <p:attrName>style.visibility</p:attrName>
                                        </p:attrNameLst>
                                      </p:cBhvr>
                                      <p:to>
                                        <p:strVal val="visible"/>
                                      </p:to>
                                    </p:set>
                                    <p:animEffect transition="in" filter="fade">
                                      <p:cBhvr>
                                        <p:cTn id="68" dur="1000"/>
                                        <p:tgtEl>
                                          <p:spTgt spid="13">
                                            <p:txEl>
                                              <p:pRg st="3" end="3"/>
                                            </p:txEl>
                                          </p:spTgt>
                                        </p:tgtEl>
                                      </p:cBhvr>
                                    </p:animEffect>
                                    <p:anim calcmode="lin" valueType="num">
                                      <p:cBhvr>
                                        <p:cTn id="69" dur="1000" fill="hold"/>
                                        <p:tgtEl>
                                          <p:spTgt spid="13">
                                            <p:txEl>
                                              <p:pRg st="3" end="3"/>
                                            </p:txEl>
                                          </p:spTgt>
                                        </p:tgtEl>
                                        <p:attrNameLst>
                                          <p:attrName>ppt_x</p:attrName>
                                        </p:attrNameLst>
                                      </p:cBhvr>
                                      <p:tavLst>
                                        <p:tav tm="0">
                                          <p:val>
                                            <p:strVal val="#ppt_x"/>
                                          </p:val>
                                        </p:tav>
                                        <p:tav tm="100000">
                                          <p:val>
                                            <p:strVal val="#ppt_x"/>
                                          </p:val>
                                        </p:tav>
                                      </p:tavLst>
                                    </p:anim>
                                    <p:anim calcmode="lin" valueType="num">
                                      <p:cBhvr>
                                        <p:cTn id="70" dur="1000" fill="hold"/>
                                        <p:tgtEl>
                                          <p:spTgt spid="13">
                                            <p:txEl>
                                              <p:pRg st="3" end="3"/>
                                            </p:txEl>
                                          </p:spTgt>
                                        </p:tgtEl>
                                        <p:attrNameLst>
                                          <p:attrName>ppt_y</p:attrName>
                                        </p:attrNameLst>
                                      </p:cBhvr>
                                      <p:tavLst>
                                        <p:tav tm="0">
                                          <p:val>
                                            <p:strVal val="#ppt_y+.1"/>
                                          </p:val>
                                        </p:tav>
                                        <p:tav tm="100000">
                                          <p:val>
                                            <p:strVal val="#ppt_y"/>
                                          </p:val>
                                        </p:tav>
                                      </p:tavLst>
                                    </p:anim>
                                  </p:childTnLst>
                                </p:cTn>
                              </p:par>
                              <p:par>
                                <p:cTn id="71" presetID="42" presetClass="entr" presetSubtype="0" fill="hold" nodeType="withEffect">
                                  <p:stCondLst>
                                    <p:cond delay="0"/>
                                  </p:stCondLst>
                                  <p:childTnLst>
                                    <p:set>
                                      <p:cBhvr>
                                        <p:cTn id="72" dur="1" fill="hold">
                                          <p:stCondLst>
                                            <p:cond delay="0"/>
                                          </p:stCondLst>
                                        </p:cTn>
                                        <p:tgtEl>
                                          <p:spTgt spid="13">
                                            <p:txEl>
                                              <p:pRg st="4" end="4"/>
                                            </p:txEl>
                                          </p:spTgt>
                                        </p:tgtEl>
                                        <p:attrNameLst>
                                          <p:attrName>style.visibility</p:attrName>
                                        </p:attrNameLst>
                                      </p:cBhvr>
                                      <p:to>
                                        <p:strVal val="visible"/>
                                      </p:to>
                                    </p:set>
                                    <p:animEffect transition="in" filter="fade">
                                      <p:cBhvr>
                                        <p:cTn id="73" dur="1000"/>
                                        <p:tgtEl>
                                          <p:spTgt spid="13">
                                            <p:txEl>
                                              <p:pRg st="4" end="4"/>
                                            </p:txEl>
                                          </p:spTgt>
                                        </p:tgtEl>
                                      </p:cBhvr>
                                    </p:animEffect>
                                    <p:anim calcmode="lin" valueType="num">
                                      <p:cBhvr>
                                        <p:cTn id="74" dur="1000" fill="hold"/>
                                        <p:tgtEl>
                                          <p:spTgt spid="13">
                                            <p:txEl>
                                              <p:pRg st="4" end="4"/>
                                            </p:txEl>
                                          </p:spTgt>
                                        </p:tgtEl>
                                        <p:attrNameLst>
                                          <p:attrName>ppt_x</p:attrName>
                                        </p:attrNameLst>
                                      </p:cBhvr>
                                      <p:tavLst>
                                        <p:tav tm="0">
                                          <p:val>
                                            <p:strVal val="#ppt_x"/>
                                          </p:val>
                                        </p:tav>
                                        <p:tav tm="100000">
                                          <p:val>
                                            <p:strVal val="#ppt_x"/>
                                          </p:val>
                                        </p:tav>
                                      </p:tavLst>
                                    </p:anim>
                                    <p:anim calcmode="lin" valueType="num">
                                      <p:cBhvr>
                                        <p:cTn id="75" dur="1000" fill="hold"/>
                                        <p:tgtEl>
                                          <p:spTgt spid="1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359218"/>
            <a:ext cx="6815376" cy="708779"/>
          </a:xfrm>
          <a:prstGeom prst="rect">
            <a:avLst/>
          </a:prstGeom>
          <a:noFill/>
          <a:ln/>
        </p:spPr>
        <p:txBody>
          <a:bodyPr wrap="none" lIns="0" tIns="0" rIns="0" bIns="0" rtlCol="0" anchor="t"/>
          <a:lstStyle/>
          <a:p>
            <a:pPr marL="0" indent="0" algn="l">
              <a:lnSpc>
                <a:spcPts val="5550"/>
              </a:lnSpc>
              <a:buNone/>
            </a:pPr>
            <a:r>
              <a:rPr lang="en-US" sz="4450" b="1" dirty="0">
                <a:solidFill>
                  <a:srgbClr val="443728"/>
                </a:solidFill>
                <a:latin typeface="Arial" panose="020B0604020202020204" pitchFamily="34" charset="0"/>
                <a:ea typeface="Calibri" panose="020F0502020204030204" pitchFamily="34" charset="0"/>
                <a:cs typeface="Arial" panose="020B0604020202020204" pitchFamily="34" charset="0"/>
              </a:rPr>
              <a:t>Key Takeaways &amp; Next Steps</a:t>
            </a:r>
            <a:endParaRPr lang="en-US" sz="4450" dirty="0">
              <a:latin typeface="Arial" panose="020B0604020202020204" pitchFamily="34" charset="0"/>
              <a:ea typeface="Calibri" panose="020F0502020204030204" pitchFamily="34" charset="0"/>
              <a:cs typeface="Arial" panose="020B0604020202020204" pitchFamily="34" charset="0"/>
            </a:endParaRPr>
          </a:p>
        </p:txBody>
      </p:sp>
      <p:sp>
        <p:nvSpPr>
          <p:cNvPr id="3" name="Text 1"/>
          <p:cNvSpPr/>
          <p:nvPr/>
        </p:nvSpPr>
        <p:spPr>
          <a:xfrm>
            <a:off x="793790" y="2634972"/>
            <a:ext cx="3402330" cy="425291"/>
          </a:xfrm>
          <a:prstGeom prst="rect">
            <a:avLst/>
          </a:prstGeom>
          <a:noFill/>
          <a:ln/>
        </p:spPr>
        <p:txBody>
          <a:bodyPr wrap="none" lIns="0" tIns="0" rIns="0" bIns="0" rtlCol="0" anchor="t"/>
          <a:lstStyle/>
          <a:p>
            <a:pPr marL="0" indent="0" algn="l">
              <a:lnSpc>
                <a:spcPts val="3300"/>
              </a:lnSpc>
              <a:buNone/>
            </a:pPr>
            <a:r>
              <a:rPr lang="en-US" sz="2650" b="1" dirty="0">
                <a:solidFill>
                  <a:srgbClr val="443728"/>
                </a:solidFill>
                <a:latin typeface="Arial" panose="020B0604020202020204" pitchFamily="34" charset="0"/>
                <a:ea typeface="Calibri" panose="020F0502020204030204" pitchFamily="34" charset="0"/>
                <a:cs typeface="Arial" panose="020B0604020202020204" pitchFamily="34" charset="0"/>
              </a:rPr>
              <a:t>Key Takeaways</a:t>
            </a:r>
            <a:endParaRPr lang="en-US" sz="2650" dirty="0">
              <a:latin typeface="Arial" panose="020B0604020202020204" pitchFamily="34" charset="0"/>
              <a:ea typeface="Calibri" panose="020F0502020204030204" pitchFamily="34" charset="0"/>
              <a:cs typeface="Arial" panose="020B0604020202020204" pitchFamily="34" charset="0"/>
            </a:endParaRPr>
          </a:p>
        </p:txBody>
      </p:sp>
      <p:sp>
        <p:nvSpPr>
          <p:cNvPr id="4" name="Text 2"/>
          <p:cNvSpPr/>
          <p:nvPr/>
        </p:nvSpPr>
        <p:spPr>
          <a:xfrm>
            <a:off x="793790" y="3287077"/>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Arial" panose="020B0604020202020204" pitchFamily="34" charset="0"/>
                <a:ea typeface="Calibri" panose="020F0502020204030204" pitchFamily="34" charset="0"/>
                <a:cs typeface="Arial" panose="020B0604020202020204" pitchFamily="34" charset="0"/>
              </a:rPr>
              <a:t>Robust Schema:</a:t>
            </a:r>
            <a:r>
              <a:rPr lang="en-US" sz="1750" dirty="0">
                <a:solidFill>
                  <a:srgbClr val="443728"/>
                </a:solidFill>
                <a:latin typeface="Arial" panose="020B0604020202020204" pitchFamily="34" charset="0"/>
                <a:ea typeface="Calibri" panose="020F0502020204030204" pitchFamily="34" charset="0"/>
                <a:cs typeface="Arial" panose="020B0604020202020204" pitchFamily="34" charset="0"/>
              </a:rPr>
              <a:t> A well-defined SQL schema underpins a powerful application.</a:t>
            </a:r>
            <a:endParaRPr lang="en-US" sz="1750" dirty="0">
              <a:latin typeface="Arial" panose="020B0604020202020204" pitchFamily="34" charset="0"/>
              <a:ea typeface="Calibri" panose="020F0502020204030204" pitchFamily="34" charset="0"/>
              <a:cs typeface="Arial" panose="020B0604020202020204" pitchFamily="34" charset="0"/>
            </a:endParaRPr>
          </a:p>
        </p:txBody>
      </p:sp>
      <p:sp>
        <p:nvSpPr>
          <p:cNvPr id="5" name="Text 3"/>
          <p:cNvSpPr/>
          <p:nvPr/>
        </p:nvSpPr>
        <p:spPr>
          <a:xfrm>
            <a:off x="793790" y="409217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Arial" panose="020B0604020202020204" pitchFamily="34" charset="0"/>
                <a:ea typeface="Calibri" panose="020F0502020204030204" pitchFamily="34" charset="0"/>
                <a:cs typeface="Arial" panose="020B0604020202020204" pitchFamily="34" charset="0"/>
              </a:rPr>
              <a:t>Data Integrity:</a:t>
            </a:r>
            <a:r>
              <a:rPr lang="en-US" sz="1750" dirty="0">
                <a:solidFill>
                  <a:srgbClr val="443728"/>
                </a:solidFill>
                <a:latin typeface="Arial" panose="020B0604020202020204" pitchFamily="34" charset="0"/>
                <a:ea typeface="Calibri" panose="020F0502020204030204" pitchFamily="34" charset="0"/>
                <a:cs typeface="Arial" panose="020B0604020202020204" pitchFamily="34" charset="0"/>
              </a:rPr>
              <a:t> Constraints and relationships ensure data accuracy.</a:t>
            </a:r>
            <a:endParaRPr lang="en-US" sz="1750" dirty="0">
              <a:latin typeface="Arial" panose="020B0604020202020204" pitchFamily="34" charset="0"/>
              <a:ea typeface="Calibri" panose="020F0502020204030204" pitchFamily="34" charset="0"/>
              <a:cs typeface="Arial" panose="020B0604020202020204" pitchFamily="34" charset="0"/>
            </a:endParaRPr>
          </a:p>
        </p:txBody>
      </p:sp>
      <p:sp>
        <p:nvSpPr>
          <p:cNvPr id="6" name="Text 4"/>
          <p:cNvSpPr/>
          <p:nvPr/>
        </p:nvSpPr>
        <p:spPr>
          <a:xfrm>
            <a:off x="793790" y="4897279"/>
            <a:ext cx="6244709" cy="1088708"/>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Arial" panose="020B0604020202020204" pitchFamily="34" charset="0"/>
                <a:ea typeface="Calibri" panose="020F0502020204030204" pitchFamily="34" charset="0"/>
                <a:cs typeface="Arial" panose="020B0604020202020204" pitchFamily="34" charset="0"/>
              </a:rPr>
              <a:t>Procedural Efficiency:</a:t>
            </a:r>
            <a:r>
              <a:rPr lang="en-US" sz="1750" dirty="0">
                <a:solidFill>
                  <a:srgbClr val="443728"/>
                </a:solidFill>
                <a:latin typeface="Arial" panose="020B0604020202020204" pitchFamily="34" charset="0"/>
                <a:ea typeface="Calibri" panose="020F0502020204030204" pitchFamily="34" charset="0"/>
                <a:cs typeface="Arial" panose="020B0604020202020204" pitchFamily="34" charset="0"/>
              </a:rPr>
              <a:t> Stored procedures and functions automate common tasks, improving efficiency.</a:t>
            </a:r>
            <a:endParaRPr lang="en-US" sz="1750" dirty="0">
              <a:latin typeface="Arial" panose="020B0604020202020204" pitchFamily="34" charset="0"/>
              <a:ea typeface="Calibri" panose="020F0502020204030204" pitchFamily="34" charset="0"/>
              <a:cs typeface="Arial" panose="020B0604020202020204" pitchFamily="34" charset="0"/>
            </a:endParaRPr>
          </a:p>
        </p:txBody>
      </p:sp>
      <p:sp>
        <p:nvSpPr>
          <p:cNvPr id="7" name="Text 5"/>
          <p:cNvSpPr/>
          <p:nvPr/>
        </p:nvSpPr>
        <p:spPr>
          <a:xfrm>
            <a:off x="793790" y="6065282"/>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Arial" panose="020B0604020202020204" pitchFamily="34" charset="0"/>
                <a:ea typeface="Calibri" panose="020F0502020204030204" pitchFamily="34" charset="0"/>
                <a:cs typeface="Arial" panose="020B0604020202020204" pitchFamily="34" charset="0"/>
              </a:rPr>
              <a:t>Holistic View:</a:t>
            </a:r>
            <a:r>
              <a:rPr lang="en-US" sz="1750" dirty="0">
                <a:solidFill>
                  <a:srgbClr val="443728"/>
                </a:solidFill>
                <a:latin typeface="Arial" panose="020B0604020202020204" pitchFamily="34" charset="0"/>
                <a:ea typeface="Calibri" panose="020F0502020204030204" pitchFamily="34" charset="0"/>
                <a:cs typeface="Arial" panose="020B0604020202020204" pitchFamily="34" charset="0"/>
              </a:rPr>
              <a:t> Integration of tasks and expenses provides a comprehensive personal management tool.</a:t>
            </a:r>
            <a:endParaRPr lang="en-US" sz="1750" dirty="0">
              <a:latin typeface="Arial" panose="020B0604020202020204" pitchFamily="34" charset="0"/>
              <a:ea typeface="Calibri" panose="020F0502020204030204" pitchFamily="34" charset="0"/>
              <a:cs typeface="Arial" panose="020B0604020202020204" pitchFamily="34" charset="0"/>
            </a:endParaRPr>
          </a:p>
        </p:txBody>
      </p:sp>
      <p:sp>
        <p:nvSpPr>
          <p:cNvPr id="8" name="Text 6"/>
          <p:cNvSpPr/>
          <p:nvPr/>
        </p:nvSpPr>
        <p:spPr>
          <a:xfrm>
            <a:off x="7599521" y="2634972"/>
            <a:ext cx="3402330" cy="425291"/>
          </a:xfrm>
          <a:prstGeom prst="rect">
            <a:avLst/>
          </a:prstGeom>
          <a:noFill/>
          <a:ln/>
        </p:spPr>
        <p:txBody>
          <a:bodyPr wrap="none" lIns="0" tIns="0" rIns="0" bIns="0" rtlCol="0" anchor="t"/>
          <a:lstStyle/>
          <a:p>
            <a:pPr marL="0" indent="0" algn="l">
              <a:lnSpc>
                <a:spcPts val="3300"/>
              </a:lnSpc>
              <a:buNone/>
            </a:pPr>
            <a:r>
              <a:rPr lang="en-US" sz="2650" b="1" dirty="0">
                <a:solidFill>
                  <a:srgbClr val="443728"/>
                </a:solidFill>
                <a:latin typeface="Arial" panose="020B0604020202020204" pitchFamily="34" charset="0"/>
                <a:ea typeface="Calibri" panose="020F0502020204030204" pitchFamily="34" charset="0"/>
                <a:cs typeface="Arial" panose="020B0604020202020204" pitchFamily="34" charset="0"/>
              </a:rPr>
              <a:t>Future Enhancements</a:t>
            </a:r>
            <a:endParaRPr lang="en-US" sz="2650" dirty="0">
              <a:latin typeface="Arial" panose="020B0604020202020204" pitchFamily="34" charset="0"/>
              <a:ea typeface="Calibri" panose="020F0502020204030204" pitchFamily="34" charset="0"/>
              <a:cs typeface="Arial" panose="020B0604020202020204" pitchFamily="34" charset="0"/>
            </a:endParaRPr>
          </a:p>
        </p:txBody>
      </p:sp>
      <p:sp>
        <p:nvSpPr>
          <p:cNvPr id="9" name="Text 7"/>
          <p:cNvSpPr/>
          <p:nvPr/>
        </p:nvSpPr>
        <p:spPr>
          <a:xfrm>
            <a:off x="7599521" y="3287077"/>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Arial" panose="020B0604020202020204" pitchFamily="34" charset="0"/>
                <a:ea typeface="Calibri" panose="020F0502020204030204" pitchFamily="34" charset="0"/>
                <a:cs typeface="Arial" panose="020B0604020202020204" pitchFamily="34" charset="0"/>
              </a:rPr>
              <a:t>Web Interface:</a:t>
            </a:r>
            <a:r>
              <a:rPr lang="en-US" sz="1750" dirty="0">
                <a:solidFill>
                  <a:srgbClr val="443728"/>
                </a:solidFill>
                <a:latin typeface="Arial" panose="020B0604020202020204" pitchFamily="34" charset="0"/>
                <a:ea typeface="Calibri" panose="020F0502020204030204" pitchFamily="34" charset="0"/>
                <a:cs typeface="Arial" panose="020B0604020202020204" pitchFamily="34" charset="0"/>
              </a:rPr>
              <a:t> Develop a user-friendly frontend for easy interaction.</a:t>
            </a:r>
            <a:endParaRPr lang="en-US" sz="1750" dirty="0">
              <a:latin typeface="Arial" panose="020B0604020202020204" pitchFamily="34" charset="0"/>
              <a:ea typeface="Calibri" panose="020F0502020204030204" pitchFamily="34" charset="0"/>
              <a:cs typeface="Arial" panose="020B0604020202020204" pitchFamily="34" charset="0"/>
            </a:endParaRPr>
          </a:p>
        </p:txBody>
      </p:sp>
      <p:sp>
        <p:nvSpPr>
          <p:cNvPr id="10" name="Text 8"/>
          <p:cNvSpPr/>
          <p:nvPr/>
        </p:nvSpPr>
        <p:spPr>
          <a:xfrm>
            <a:off x="7599521" y="409217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Arial" panose="020B0604020202020204" pitchFamily="34" charset="0"/>
                <a:ea typeface="Calibri" panose="020F0502020204030204" pitchFamily="34" charset="0"/>
                <a:cs typeface="Arial" panose="020B0604020202020204" pitchFamily="34" charset="0"/>
              </a:rPr>
              <a:t>Advanced Reporting:</a:t>
            </a:r>
            <a:r>
              <a:rPr lang="en-US" sz="1750" dirty="0">
                <a:solidFill>
                  <a:srgbClr val="443728"/>
                </a:solidFill>
                <a:latin typeface="Arial" panose="020B0604020202020204" pitchFamily="34" charset="0"/>
                <a:ea typeface="Calibri" panose="020F0502020204030204" pitchFamily="34" charset="0"/>
                <a:cs typeface="Arial" panose="020B0604020202020204" pitchFamily="34" charset="0"/>
              </a:rPr>
              <a:t> Generate detailed reports on spending habits and task completion.</a:t>
            </a:r>
            <a:endParaRPr lang="en-US" sz="1750" dirty="0">
              <a:latin typeface="Arial" panose="020B0604020202020204" pitchFamily="34" charset="0"/>
              <a:ea typeface="Calibri" panose="020F0502020204030204" pitchFamily="34" charset="0"/>
              <a:cs typeface="Arial" panose="020B0604020202020204" pitchFamily="34" charset="0"/>
            </a:endParaRPr>
          </a:p>
        </p:txBody>
      </p:sp>
      <p:sp>
        <p:nvSpPr>
          <p:cNvPr id="11" name="Text 9"/>
          <p:cNvSpPr/>
          <p:nvPr/>
        </p:nvSpPr>
        <p:spPr>
          <a:xfrm>
            <a:off x="7599521" y="489727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Arial" panose="020B0604020202020204" pitchFamily="34" charset="0"/>
                <a:ea typeface="Calibri" panose="020F0502020204030204" pitchFamily="34" charset="0"/>
                <a:cs typeface="Arial" panose="020B0604020202020204" pitchFamily="34" charset="0"/>
              </a:rPr>
              <a:t>Recurring Entries:</a:t>
            </a:r>
            <a:r>
              <a:rPr lang="en-US" sz="1750" dirty="0">
                <a:solidFill>
                  <a:srgbClr val="443728"/>
                </a:solidFill>
                <a:latin typeface="Arial" panose="020B0604020202020204" pitchFamily="34" charset="0"/>
                <a:ea typeface="Calibri" panose="020F0502020204030204" pitchFamily="34" charset="0"/>
                <a:cs typeface="Arial" panose="020B0604020202020204" pitchFamily="34" charset="0"/>
              </a:rPr>
              <a:t> Implement functionality for recurring tasks and expenses.</a:t>
            </a:r>
            <a:endParaRPr lang="en-US" sz="1750" dirty="0">
              <a:latin typeface="Arial" panose="020B0604020202020204" pitchFamily="34" charset="0"/>
              <a:ea typeface="Calibri" panose="020F0502020204030204" pitchFamily="34" charset="0"/>
              <a:cs typeface="Arial" panose="020B0604020202020204" pitchFamily="34" charset="0"/>
            </a:endParaRPr>
          </a:p>
        </p:txBody>
      </p:sp>
      <p:sp>
        <p:nvSpPr>
          <p:cNvPr id="12" name="Text 10"/>
          <p:cNvSpPr/>
          <p:nvPr/>
        </p:nvSpPr>
        <p:spPr>
          <a:xfrm>
            <a:off x="7599521" y="570237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443728"/>
                </a:solidFill>
                <a:latin typeface="Arial" panose="020B0604020202020204" pitchFamily="34" charset="0"/>
                <a:ea typeface="Calibri" panose="020F0502020204030204" pitchFamily="34" charset="0"/>
                <a:cs typeface="Arial" panose="020B0604020202020204" pitchFamily="34" charset="0"/>
              </a:rPr>
              <a:t>Notifications:</a:t>
            </a:r>
            <a:r>
              <a:rPr lang="en-US" sz="1750" dirty="0">
                <a:solidFill>
                  <a:srgbClr val="443728"/>
                </a:solidFill>
                <a:latin typeface="Arial" panose="020B0604020202020204" pitchFamily="34" charset="0"/>
                <a:ea typeface="Calibri" panose="020F0502020204030204" pitchFamily="34" charset="0"/>
                <a:cs typeface="Arial" panose="020B0604020202020204" pitchFamily="34" charset="0"/>
              </a:rPr>
              <a:t> Add alerts for upcoming deadlines or budget thresholds.</a:t>
            </a:r>
            <a:endParaRPr lang="en-US" sz="1750" dirty="0">
              <a:latin typeface="Arial" panose="020B0604020202020204" pitchFamily="34" charset="0"/>
              <a:ea typeface="Calibri" panose="020F0502020204030204" pitchFamily="34" charset="0"/>
              <a:cs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A440CA-6DBB-4EBD-B995-FC8592050ABC}"/>
              </a:ext>
            </a:extLst>
          </p:cNvPr>
          <p:cNvSpPr/>
          <p:nvPr/>
        </p:nvSpPr>
        <p:spPr>
          <a:xfrm>
            <a:off x="205740" y="430679"/>
            <a:ext cx="14218920" cy="6740307"/>
          </a:xfrm>
          <a:prstGeom prst="rect">
            <a:avLst/>
          </a:prstGeom>
        </p:spPr>
        <p:txBody>
          <a:bodyPr wrap="square">
            <a:spAutoFit/>
          </a:bodyPr>
          <a:lstStyle/>
          <a:p>
            <a:pPr algn="just"/>
            <a:r>
              <a:rPr lang="en-US" sz="2400" b="1" dirty="0">
                <a:latin typeface="Arial" panose="020B0604020202020204" pitchFamily="34" charset="0"/>
                <a:cs typeface="Arial" panose="020B0604020202020204" pitchFamily="34" charset="0"/>
              </a:rPr>
              <a:t>Advantages of a Combined To-Do List &amp; Expense Tracker</a:t>
            </a:r>
          </a:p>
          <a:p>
            <a:pPr algn="just"/>
            <a:endParaRPr lang="en-US" sz="2000" b="1" dirty="0">
              <a:latin typeface="Arial" panose="020B0604020202020204" pitchFamily="34" charset="0"/>
              <a:cs typeface="Arial" panose="020B0604020202020204" pitchFamily="34" charset="0"/>
            </a:endParaRPr>
          </a:p>
          <a:p>
            <a:pPr algn="just">
              <a:buFont typeface="+mj-lt"/>
              <a:buAutoNum type="arabicPeriod"/>
            </a:pPr>
            <a:r>
              <a:rPr lang="en-US" sz="2000" b="1" dirty="0">
                <a:latin typeface="Arial" panose="020B0604020202020204" pitchFamily="34" charset="0"/>
                <a:cs typeface="Arial" panose="020B0604020202020204" pitchFamily="34" charset="0"/>
              </a:rPr>
              <a:t>Holistic Life Management:</a:t>
            </a:r>
            <a:endParaRPr lang="en-US" sz="2000" dirty="0">
              <a:latin typeface="Arial" panose="020B0604020202020204" pitchFamily="34" charset="0"/>
              <a:cs typeface="Arial" panose="020B0604020202020204" pitchFamily="34" charset="0"/>
            </a:endParaRPr>
          </a:p>
          <a:p>
            <a:pPr lvl="1" algn="just"/>
            <a:r>
              <a:rPr lang="en-US" sz="2000" b="1" dirty="0">
                <a:latin typeface="Arial" panose="020B0604020202020204" pitchFamily="34" charset="0"/>
                <a:cs typeface="Arial" panose="020B0604020202020204" pitchFamily="34" charset="0"/>
              </a:rPr>
              <a:t>-Benefit:</a:t>
            </a:r>
            <a:r>
              <a:rPr lang="en-US" sz="2000" dirty="0">
                <a:latin typeface="Arial" panose="020B0604020202020204" pitchFamily="34" charset="0"/>
                <a:cs typeface="Arial" panose="020B0604020202020204" pitchFamily="34" charset="0"/>
              </a:rPr>
              <a:t> It provides a unified platform to manage both your time (tasks) and money (expenses). This gives you a complete picture of your productivity and financial health in one place, showing how your actions directly impact your budget.</a:t>
            </a:r>
          </a:p>
          <a:p>
            <a:pPr lvl="1" algn="just"/>
            <a:endParaRPr lang="en-US" sz="2000" dirty="0">
              <a:latin typeface="Arial" panose="020B0604020202020204" pitchFamily="34" charset="0"/>
              <a:cs typeface="Arial" panose="020B0604020202020204" pitchFamily="34" charset="0"/>
            </a:endParaRPr>
          </a:p>
          <a:p>
            <a:pPr algn="just">
              <a:buFont typeface="+mj-lt"/>
              <a:buAutoNum type="arabicPeriod"/>
            </a:pPr>
            <a:r>
              <a:rPr lang="en-US" sz="2000" b="1" dirty="0">
                <a:latin typeface="Arial" panose="020B0604020202020204" pitchFamily="34" charset="0"/>
                <a:cs typeface="Arial" panose="020B0604020202020204" pitchFamily="34" charset="0"/>
              </a:rPr>
              <a:t>Contextual Spending:</a:t>
            </a:r>
            <a:endParaRPr lang="en-US" sz="2000" dirty="0">
              <a:latin typeface="Arial" panose="020B0604020202020204" pitchFamily="34" charset="0"/>
              <a:cs typeface="Arial" panose="020B0604020202020204" pitchFamily="34" charset="0"/>
            </a:endParaRPr>
          </a:p>
          <a:p>
            <a:pPr lvl="1" algn="just"/>
            <a:r>
              <a:rPr lang="en-US" sz="2000" b="1" dirty="0">
                <a:latin typeface="Arial" panose="020B0604020202020204" pitchFamily="34" charset="0"/>
                <a:cs typeface="Arial" panose="020B0604020202020204" pitchFamily="34" charset="0"/>
              </a:rPr>
              <a:t>-Benefit:</a:t>
            </a:r>
            <a:r>
              <a:rPr lang="en-US" sz="2000" dirty="0">
                <a:latin typeface="Arial" panose="020B0604020202020204" pitchFamily="34" charset="0"/>
                <a:cs typeface="Arial" panose="020B0604020202020204" pitchFamily="34" charset="0"/>
              </a:rPr>
              <a:t> You can link expenses directly to tasks. For example, after checking off the task "Grocery Shopping," you can immediately log a $150 expense categorized as "Food." This adds context to your spending, making it easier to remember what a purchase was for.</a:t>
            </a:r>
          </a:p>
          <a:p>
            <a:pPr lvl="1" algn="just"/>
            <a:endParaRPr lang="en-US" sz="2000" dirty="0">
              <a:latin typeface="Arial" panose="020B0604020202020204" pitchFamily="34" charset="0"/>
              <a:cs typeface="Arial" panose="020B0604020202020204" pitchFamily="34" charset="0"/>
            </a:endParaRPr>
          </a:p>
          <a:p>
            <a:pPr algn="just">
              <a:buFont typeface="+mj-lt"/>
              <a:buAutoNum type="arabicPeriod"/>
            </a:pPr>
            <a:r>
              <a:rPr lang="en-US" sz="2000" b="1" dirty="0">
                <a:latin typeface="Arial" panose="020B0604020202020204" pitchFamily="34" charset="0"/>
                <a:cs typeface="Arial" panose="020B0604020202020204" pitchFamily="34" charset="0"/>
              </a:rPr>
              <a:t>Project-Based Budgeting:</a:t>
            </a:r>
            <a:endParaRPr lang="en-US" sz="2000" dirty="0">
              <a:latin typeface="Arial" panose="020B0604020202020204" pitchFamily="34" charset="0"/>
              <a:cs typeface="Arial" panose="020B0604020202020204" pitchFamily="34" charset="0"/>
            </a:endParaRPr>
          </a:p>
          <a:p>
            <a:pPr lvl="1" algn="just"/>
            <a:r>
              <a:rPr lang="en-US" b="1" dirty="0">
                <a:latin typeface="Arial" panose="020B0604020202020204" pitchFamily="34" charset="0"/>
                <a:cs typeface="Arial" panose="020B0604020202020204" pitchFamily="34" charset="0"/>
              </a:rPr>
              <a:t>-</a:t>
            </a:r>
            <a:r>
              <a:rPr lang="en-US" sz="2000" b="1" dirty="0">
                <a:latin typeface="Arial" panose="020B0604020202020204" pitchFamily="34" charset="0"/>
                <a:cs typeface="Arial" panose="020B0604020202020204" pitchFamily="34" charset="0"/>
              </a:rPr>
              <a:t>Benefit:</a:t>
            </a:r>
            <a:r>
              <a:rPr lang="en-US" sz="2000" dirty="0">
                <a:latin typeface="Arial" panose="020B0604020202020204" pitchFamily="34" charset="0"/>
                <a:cs typeface="Arial" panose="020B0604020202020204" pitchFamily="34" charset="0"/>
              </a:rPr>
              <a:t> It's excellent for managing projects with budgets. You can create a task list for "Home Renovation" and track all related expenses (paint, tools, contractors) against a set budget right within the same project, ensuring you don't overspend.</a:t>
            </a:r>
          </a:p>
          <a:p>
            <a:pPr lvl="1" algn="just"/>
            <a:endParaRPr lang="en-US" sz="2000" dirty="0">
              <a:latin typeface="Arial" panose="020B0604020202020204" pitchFamily="34" charset="0"/>
              <a:cs typeface="Arial" panose="020B0604020202020204" pitchFamily="34" charset="0"/>
            </a:endParaRPr>
          </a:p>
          <a:p>
            <a:pPr algn="just">
              <a:buFont typeface="+mj-lt"/>
              <a:buAutoNum type="arabicPeriod"/>
            </a:pPr>
            <a:r>
              <a:rPr lang="en-US" sz="2000" b="1" dirty="0">
                <a:latin typeface="Arial" panose="020B0604020202020204" pitchFamily="34" charset="0"/>
                <a:cs typeface="Arial" panose="020B0604020202020204" pitchFamily="34" charset="0"/>
              </a:rPr>
              <a:t>Convenience and Efficiency:</a:t>
            </a:r>
            <a:endParaRPr lang="en-US" sz="2000" dirty="0">
              <a:latin typeface="Arial" panose="020B0604020202020204" pitchFamily="34" charset="0"/>
              <a:cs typeface="Arial" panose="020B0604020202020204" pitchFamily="34" charset="0"/>
            </a:endParaRPr>
          </a:p>
          <a:p>
            <a:pPr lvl="1" algn="just"/>
            <a:r>
              <a:rPr lang="en-US" sz="2000" b="1" dirty="0">
                <a:latin typeface="Arial" panose="020B0604020202020204" pitchFamily="34" charset="0"/>
                <a:cs typeface="Arial" panose="020B0604020202020204" pitchFamily="34" charset="0"/>
              </a:rPr>
              <a:t>-Benefit:</a:t>
            </a:r>
            <a:r>
              <a:rPr lang="en-US" sz="2000" dirty="0">
                <a:latin typeface="Arial" panose="020B0604020202020204" pitchFamily="34" charset="0"/>
                <a:cs typeface="Arial" panose="020B0604020202020204" pitchFamily="34" charset="0"/>
              </a:rPr>
              <a:t> It reduces app-switching. Users don't need to jump between a separate to-do app and a finance app, streamlining their workflow and saving time.</a:t>
            </a:r>
          </a:p>
          <a:p>
            <a:br>
              <a:rPr lang="en-US" sz="1600" dirty="0"/>
            </a:br>
            <a:endParaRPr lang="en-US" sz="1600" dirty="0"/>
          </a:p>
        </p:txBody>
      </p:sp>
    </p:spTree>
    <p:extLst>
      <p:ext uri="{BB962C8B-B14F-4D97-AF65-F5344CB8AC3E}">
        <p14:creationId xmlns:p14="http://schemas.microsoft.com/office/powerpoint/2010/main" val="965095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575EE28-9168-4BC7-9884-D3CF3E945756}"/>
              </a:ext>
            </a:extLst>
          </p:cNvPr>
          <p:cNvSpPr/>
          <p:nvPr/>
        </p:nvSpPr>
        <p:spPr>
          <a:xfrm>
            <a:off x="0" y="405140"/>
            <a:ext cx="14630400" cy="6986528"/>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Disadvantages of a Combined To-Do List &amp; Expense Tracker</a:t>
            </a:r>
          </a:p>
          <a:p>
            <a:endParaRPr lang="en-US" sz="2400" b="1" dirty="0">
              <a:latin typeface="Arial" panose="020B0604020202020204" pitchFamily="34" charset="0"/>
              <a:cs typeface="Arial" panose="020B0604020202020204" pitchFamily="34" charset="0"/>
            </a:endParaRPr>
          </a:p>
          <a:p>
            <a:pPr>
              <a:buFont typeface="+mj-lt"/>
              <a:buAutoNum type="arabicPeriod"/>
            </a:pPr>
            <a:r>
              <a:rPr lang="en-US" sz="2000" b="1" dirty="0">
                <a:latin typeface="Arial" panose="020B0604020202020204" pitchFamily="34" charset="0"/>
                <a:cs typeface="Arial" panose="020B0604020202020204" pitchFamily="34" charset="0"/>
              </a:rPr>
              <a:t>Increased Complexity:</a:t>
            </a:r>
            <a:endParaRPr lang="en-US" sz="2000" dirty="0">
              <a:latin typeface="Arial" panose="020B0604020202020204" pitchFamily="34" charset="0"/>
              <a:cs typeface="Arial" panose="020B0604020202020204" pitchFamily="34" charset="0"/>
            </a:endParaRPr>
          </a:p>
          <a:p>
            <a:pPr lvl="1"/>
            <a:r>
              <a:rPr lang="en-US" sz="2000" b="1" dirty="0">
                <a:latin typeface="Arial" panose="020B0604020202020204" pitchFamily="34" charset="0"/>
                <a:cs typeface="Arial" panose="020B0604020202020204" pitchFamily="34" charset="0"/>
              </a:rPr>
              <a:t>-Drawback:</a:t>
            </a:r>
            <a:r>
              <a:rPr lang="en-US" sz="2000" dirty="0">
                <a:latin typeface="Arial" panose="020B0604020202020204" pitchFamily="34" charset="0"/>
                <a:cs typeface="Arial" panose="020B0604020202020204" pitchFamily="34" charset="0"/>
              </a:rPr>
              <a:t> From a development perspective, you are building and maintaining two complex systems (task management and financial tracking) within one application. This leads to a more complicated codebase, potential for more bugs, and a longer development time.</a:t>
            </a:r>
          </a:p>
          <a:p>
            <a:pPr lvl="1"/>
            <a:endParaRPr lang="en-US" sz="2000" dirty="0">
              <a:latin typeface="Arial" panose="020B0604020202020204" pitchFamily="34" charset="0"/>
              <a:cs typeface="Arial" panose="020B0604020202020204" pitchFamily="34" charset="0"/>
            </a:endParaRPr>
          </a:p>
          <a:p>
            <a:pPr>
              <a:buFont typeface="+mj-lt"/>
              <a:buAutoNum type="arabicPeriod"/>
            </a:pPr>
            <a:r>
              <a:rPr lang="en-US" sz="2000" b="1" dirty="0">
                <a:latin typeface="Arial" panose="020B0604020202020204" pitchFamily="34" charset="0"/>
                <a:cs typeface="Arial" panose="020B0604020202020204" pitchFamily="34" charset="0"/>
              </a:rPr>
              <a:t>Security and Privacy Concerns:</a:t>
            </a:r>
            <a:endParaRPr lang="en-US" sz="2000" dirty="0">
              <a:latin typeface="Arial" panose="020B0604020202020204" pitchFamily="34" charset="0"/>
              <a:cs typeface="Arial" panose="020B0604020202020204" pitchFamily="34" charset="0"/>
            </a:endParaRPr>
          </a:p>
          <a:p>
            <a:pPr lvl="1"/>
            <a:r>
              <a:rPr lang="en-US" sz="2000" b="1" dirty="0">
                <a:latin typeface="Arial" panose="020B0604020202020204" pitchFamily="34" charset="0"/>
                <a:cs typeface="Arial" panose="020B0604020202020204" pitchFamily="34" charset="0"/>
              </a:rPr>
              <a:t>-Drawback:</a:t>
            </a:r>
            <a:r>
              <a:rPr lang="en-US" sz="2000" dirty="0">
                <a:latin typeface="Arial" panose="020B0604020202020204" pitchFamily="34" charset="0"/>
                <a:cs typeface="Arial" panose="020B0604020202020204" pitchFamily="34" charset="0"/>
              </a:rPr>
              <a:t> You are combining sensitive financial data with personal task information. This makes the application a much more attractive target for hackers and significantly increases the stakes of a data breach. It requires robust security measures (like strong encryption), which add to development complexity and cost.</a:t>
            </a:r>
          </a:p>
          <a:p>
            <a:pPr lvl="1"/>
            <a:endParaRPr lang="en-US" sz="2000" dirty="0">
              <a:latin typeface="Arial" panose="020B0604020202020204" pitchFamily="34" charset="0"/>
              <a:cs typeface="Arial" panose="020B0604020202020204" pitchFamily="34" charset="0"/>
            </a:endParaRPr>
          </a:p>
          <a:p>
            <a:pPr>
              <a:buFont typeface="+mj-lt"/>
              <a:buAutoNum type="arabicPeriod"/>
            </a:pPr>
            <a:r>
              <a:rPr lang="en-US" sz="2000" b="1" dirty="0">
                <a:latin typeface="Arial" panose="020B0604020202020204" pitchFamily="34" charset="0"/>
                <a:cs typeface="Arial" panose="020B0604020202020204" pitchFamily="34" charset="0"/>
              </a:rPr>
              <a:t>Market Competition:</a:t>
            </a:r>
            <a:endParaRPr lang="en-US" sz="2000" dirty="0">
              <a:latin typeface="Arial" panose="020B0604020202020204" pitchFamily="34" charset="0"/>
              <a:cs typeface="Arial" panose="020B0604020202020204" pitchFamily="34" charset="0"/>
            </a:endParaRPr>
          </a:p>
          <a:p>
            <a:pPr lvl="1"/>
            <a:r>
              <a:rPr lang="en-US" sz="2000" b="1" dirty="0">
                <a:latin typeface="Arial" panose="020B0604020202020204" pitchFamily="34" charset="0"/>
                <a:cs typeface="Arial" panose="020B0604020202020204" pitchFamily="34" charset="0"/>
              </a:rPr>
              <a:t>-Drawback:</a:t>
            </a:r>
            <a:r>
              <a:rPr lang="en-US" sz="2000" dirty="0">
                <a:latin typeface="Arial" panose="020B0604020202020204" pitchFamily="34" charset="0"/>
                <a:cs typeface="Arial" panose="020B0604020202020204" pitchFamily="34" charset="0"/>
              </a:rPr>
              <a:t> It's challenging to compete with established, best-in-class standalone applications. Users often prefer using a dedicated, powerful to-do app (like </a:t>
            </a:r>
            <a:r>
              <a:rPr lang="en-US" sz="2000" dirty="0" err="1">
                <a:latin typeface="Arial" panose="020B0604020202020204" pitchFamily="34" charset="0"/>
                <a:cs typeface="Arial" panose="020B0604020202020204" pitchFamily="34" charset="0"/>
              </a:rPr>
              <a:t>Todoist</a:t>
            </a:r>
            <a:r>
              <a:rPr lang="en-US" sz="2000" dirty="0">
                <a:latin typeface="Arial" panose="020B0604020202020204" pitchFamily="34" charset="0"/>
                <a:cs typeface="Arial" panose="020B0604020202020204" pitchFamily="34" charset="0"/>
              </a:rPr>
              <a:t> or Microsoft To Do) alongside a dedicated, powerful finance app (like Mint or Expensify) rather than a combined tool that may do both things in a mediocre way.</a:t>
            </a:r>
          </a:p>
          <a:p>
            <a:pPr lvl="1"/>
            <a:endParaRPr lang="en-US" sz="2000" dirty="0">
              <a:latin typeface="Arial" panose="020B0604020202020204" pitchFamily="34" charset="0"/>
              <a:cs typeface="Arial" panose="020B0604020202020204" pitchFamily="34" charset="0"/>
            </a:endParaRPr>
          </a:p>
          <a:p>
            <a:pPr>
              <a:buFont typeface="+mj-lt"/>
              <a:buAutoNum type="arabicPeriod"/>
            </a:pPr>
            <a:r>
              <a:rPr lang="en-US" sz="2000" b="1" dirty="0">
                <a:latin typeface="Arial" panose="020B0604020202020204" pitchFamily="34" charset="0"/>
                <a:cs typeface="Arial" panose="020B0604020202020204" pitchFamily="34" charset="0"/>
              </a:rPr>
              <a:t>Risk of Feature Bloat:</a:t>
            </a:r>
            <a:endParaRPr lang="en-US" sz="2000" dirty="0">
              <a:latin typeface="Arial" panose="020B0604020202020204" pitchFamily="34" charset="0"/>
              <a:cs typeface="Arial" panose="020B0604020202020204" pitchFamily="34" charset="0"/>
            </a:endParaRPr>
          </a:p>
          <a:p>
            <a:pPr lvl="1"/>
            <a:r>
              <a:rPr lang="en-US" sz="2000" b="1" dirty="0">
                <a:latin typeface="Arial" panose="020B0604020202020204" pitchFamily="34" charset="0"/>
                <a:cs typeface="Arial" panose="020B0604020202020204" pitchFamily="34" charset="0"/>
              </a:rPr>
              <a:t>-Drawback:</a:t>
            </a:r>
            <a:r>
              <a:rPr lang="en-US" sz="2000" dirty="0">
                <a:latin typeface="Arial" panose="020B0604020202020204" pitchFamily="34" charset="0"/>
                <a:cs typeface="Arial" panose="020B0604020202020204" pitchFamily="34" charset="0"/>
              </a:rPr>
              <a:t> The app can easily become a "jack of all trades, master of none." Instead of excelling at one thing, it risks being average at both task management and expense tracking, failing to meet the high standards users have for either function.</a:t>
            </a:r>
          </a:p>
          <a:p>
            <a:br>
              <a:rPr lang="en-US" sz="2000" dirty="0">
                <a:latin typeface="Arial" panose="020B0604020202020204" pitchFamily="34" charset="0"/>
                <a:cs typeface="Arial" panose="020B0604020202020204" pitchFamily="34" charset="0"/>
              </a:rPr>
            </a:b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96376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0B231B3-E801-4F09-8640-D7B653F1D6F4}"/>
              </a:ext>
            </a:extLst>
          </p:cNvPr>
          <p:cNvSpPr/>
          <p:nvPr/>
        </p:nvSpPr>
        <p:spPr>
          <a:xfrm>
            <a:off x="377190" y="423178"/>
            <a:ext cx="12813030" cy="6370975"/>
          </a:xfrm>
          <a:prstGeom prst="rect">
            <a:avLst/>
          </a:prstGeom>
        </p:spPr>
        <p:txBody>
          <a:bodyPr wrap="square">
            <a:spAutoFit/>
          </a:bodyPr>
          <a:lstStyle/>
          <a:p>
            <a:r>
              <a:rPr lang="en-US" sz="2400" b="1" u="sng" dirty="0">
                <a:latin typeface="Arial" panose="020B0604020202020204" pitchFamily="34" charset="0"/>
                <a:cs typeface="Arial" panose="020B0604020202020204" pitchFamily="34" charset="0"/>
              </a:rPr>
              <a:t>Conclusion: </a:t>
            </a:r>
          </a:p>
          <a:p>
            <a:endParaRPr lang="en-US" sz="2400" b="1" u="sng" dirty="0">
              <a:latin typeface="Arial" panose="020B0604020202020204" pitchFamily="34" charset="0"/>
              <a:cs typeface="Arial" panose="020B0604020202020204" pitchFamily="34" charset="0"/>
            </a:endParaRPr>
          </a:p>
          <a:p>
            <a:r>
              <a:rPr lang="en-US" sz="2400" b="1" dirty="0">
                <a:latin typeface="Arial" panose="020B0604020202020204" pitchFamily="34" charset="0"/>
                <a:cs typeface="Arial" panose="020B0604020202020204" pitchFamily="34" charset="0"/>
              </a:rPr>
              <a:t>The Balanced View</a:t>
            </a:r>
          </a:p>
          <a:p>
            <a:endParaRPr lang="en-US" sz="2400" dirty="0">
              <a:latin typeface="Arial" panose="020B0604020202020204" pitchFamily="34" charset="0"/>
              <a:cs typeface="Arial" panose="020B0604020202020204" pitchFamily="34" charset="0"/>
            </a:endParaRPr>
          </a:p>
          <a:p>
            <a:pPr algn="just"/>
            <a:r>
              <a:rPr lang="en-US" sz="2400" dirty="0">
                <a:latin typeface="Arial" panose="020B0604020202020204" pitchFamily="34" charset="0"/>
                <a:cs typeface="Arial" panose="020B0604020202020204" pitchFamily="34" charset="0"/>
              </a:rPr>
              <a:t>This project is a classic example of a </a:t>
            </a:r>
            <a:r>
              <a:rPr lang="en-US" sz="2400" b="1" dirty="0">
                <a:latin typeface="Arial" panose="020B0604020202020204" pitchFamily="34" charset="0"/>
                <a:cs typeface="Arial" panose="020B0604020202020204" pitchFamily="34" charset="0"/>
              </a:rPr>
              <a:t>high-potential</a:t>
            </a:r>
            <a:r>
              <a:rPr lang="en-US" sz="2400" dirty="0">
                <a:latin typeface="Arial" panose="020B0604020202020204" pitchFamily="34" charset="0"/>
                <a:cs typeface="Arial" panose="020B0604020202020204" pitchFamily="34" charset="0"/>
              </a:rPr>
              <a:t>, </a:t>
            </a:r>
            <a:r>
              <a:rPr lang="en-US" sz="2400" b="1" dirty="0">
                <a:latin typeface="Arial" panose="020B0604020202020204" pitchFamily="34" charset="0"/>
                <a:cs typeface="Arial" panose="020B0604020202020204" pitchFamily="34" charset="0"/>
              </a:rPr>
              <a:t>high-risk idea.</a:t>
            </a:r>
          </a:p>
          <a:p>
            <a:pPr algn="just"/>
            <a:endParaRPr lang="en-US" sz="2400" dirty="0">
              <a:latin typeface="Arial" panose="020B0604020202020204" pitchFamily="34" charset="0"/>
              <a:cs typeface="Arial" panose="020B0604020202020204" pitchFamily="34" charset="0"/>
            </a:endParaRPr>
          </a:p>
          <a:p>
            <a:pPr algn="just"/>
            <a:r>
              <a:rPr lang="en-US" sz="2400" dirty="0">
                <a:latin typeface="Arial" panose="020B0604020202020204" pitchFamily="34" charset="0"/>
                <a:cs typeface="Arial" panose="020B0604020202020204" pitchFamily="34" charset="0"/>
              </a:rPr>
              <a:t>As a user product, its success hinges on seamless integration and a clean, intuitive design that doesn't sacrifice simplicity for the sake of features.</a:t>
            </a:r>
          </a:p>
          <a:p>
            <a:pPr algn="just"/>
            <a:endParaRPr lang="en-US" sz="2400" dirty="0">
              <a:latin typeface="Arial" panose="020B0604020202020204" pitchFamily="34" charset="0"/>
              <a:cs typeface="Arial" panose="020B0604020202020204" pitchFamily="34" charset="0"/>
            </a:endParaRPr>
          </a:p>
          <a:p>
            <a:pPr algn="just"/>
            <a:endParaRPr lang="en-US" sz="2400" dirty="0">
              <a:latin typeface="Arial" panose="020B0604020202020204" pitchFamily="34" charset="0"/>
              <a:cs typeface="Arial" panose="020B0604020202020204" pitchFamily="34" charset="0"/>
            </a:endParaRPr>
          </a:p>
          <a:p>
            <a:pPr algn="just"/>
            <a:r>
              <a:rPr lang="en-US" sz="2400" dirty="0">
                <a:latin typeface="Arial" panose="020B0604020202020204" pitchFamily="34" charset="0"/>
                <a:cs typeface="Arial" panose="020B0604020202020204" pitchFamily="34" charset="0"/>
              </a:rPr>
              <a:t>As a development project, it's an excellent challenge that touches upon multiple key areas: UI/UX design, database management, state management, and security, making it a fantastic portfolio piece.</a:t>
            </a:r>
          </a:p>
          <a:p>
            <a:pPr algn="just"/>
            <a:endParaRPr lang="en-US" sz="2400" dirty="0">
              <a:latin typeface="Arial" panose="020B0604020202020204" pitchFamily="34" charset="0"/>
              <a:cs typeface="Arial" panose="020B0604020202020204" pitchFamily="34" charset="0"/>
            </a:endParaRPr>
          </a:p>
          <a:p>
            <a:pPr algn="just"/>
            <a:endParaRPr lang="en-US" sz="2400" dirty="0">
              <a:latin typeface="Arial" panose="020B0604020202020204" pitchFamily="34" charset="0"/>
              <a:cs typeface="Arial" panose="020B0604020202020204" pitchFamily="34" charset="0"/>
            </a:endParaRPr>
          </a:p>
          <a:p>
            <a:pPr algn="just"/>
            <a:r>
              <a:rPr lang="en-US" sz="2400" dirty="0">
                <a:latin typeface="Arial" panose="020B0604020202020204" pitchFamily="34" charset="0"/>
                <a:cs typeface="Arial" panose="020B0604020202020204" pitchFamily="34" charset="0"/>
              </a:rPr>
              <a:t>The key is to execute it in a way where the whole becomes greater than the sum of its parts, rather than just two separate apps awkwardly bolted together.</a:t>
            </a:r>
          </a:p>
        </p:txBody>
      </p:sp>
    </p:spTree>
    <p:extLst>
      <p:ext uri="{BB962C8B-B14F-4D97-AF65-F5344CB8AC3E}">
        <p14:creationId xmlns:p14="http://schemas.microsoft.com/office/powerpoint/2010/main" val="1495175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872978"/>
            <a:ext cx="7556421" cy="1417677"/>
          </a:xfrm>
          <a:prstGeom prst="rect">
            <a:avLst/>
          </a:prstGeom>
          <a:noFill/>
          <a:ln/>
        </p:spPr>
        <p:txBody>
          <a:bodyPr wrap="none" lIns="0" tIns="0" rIns="0" bIns="0" rtlCol="0" anchor="t"/>
          <a:lstStyle/>
          <a:p>
            <a:pPr marL="0" indent="0" algn="ctr">
              <a:lnSpc>
                <a:spcPts val="11150"/>
              </a:lnSpc>
              <a:buNone/>
            </a:pPr>
            <a:r>
              <a:rPr lang="en-US" sz="8900" b="1" dirty="0">
                <a:latin typeface="Arial" panose="020B0604020202020204" pitchFamily="34" charset="0"/>
                <a:ea typeface="Calibri" panose="020F0502020204030204" pitchFamily="34" charset="0"/>
                <a:cs typeface="Arial" panose="020B0604020202020204" pitchFamily="34" charset="0"/>
              </a:rPr>
              <a:t>Thank You!</a:t>
            </a:r>
            <a:endParaRPr lang="en-US" sz="8900" dirty="0">
              <a:latin typeface="Arial" panose="020B0604020202020204" pitchFamily="34" charset="0"/>
              <a:ea typeface="Calibri" panose="020F0502020204030204" pitchFamily="34" charset="0"/>
              <a:cs typeface="Arial" panose="020B0604020202020204" pitchFamily="34" charset="0"/>
            </a:endParaRPr>
          </a:p>
        </p:txBody>
      </p:sp>
      <p:sp>
        <p:nvSpPr>
          <p:cNvPr id="4" name="Text 1"/>
          <p:cNvSpPr/>
          <p:nvPr/>
        </p:nvSpPr>
        <p:spPr>
          <a:xfrm>
            <a:off x="793790" y="4630817"/>
            <a:ext cx="7556421" cy="725805"/>
          </a:xfrm>
          <a:prstGeom prst="rect">
            <a:avLst/>
          </a:prstGeom>
          <a:noFill/>
          <a:ln/>
        </p:spPr>
        <p:txBody>
          <a:bodyPr wrap="square" lIns="0" tIns="0" rIns="0" bIns="0" rtlCol="0" anchor="t"/>
          <a:lstStyle/>
          <a:p>
            <a:pPr marL="0" indent="0" algn="ctr">
              <a:lnSpc>
                <a:spcPts val="2850"/>
              </a:lnSpc>
              <a:buNone/>
            </a:pPr>
            <a:r>
              <a:rPr lang="en-US" sz="1750" dirty="0">
                <a:solidFill>
                  <a:schemeClr val="accent1">
                    <a:lumMod val="50000"/>
                  </a:schemeClr>
                </a:solidFill>
                <a:latin typeface="Arial" panose="020B0604020202020204" pitchFamily="34" charset="0"/>
                <a:ea typeface="Calibri" panose="020F0502020204030204" pitchFamily="34" charset="0"/>
                <a:cs typeface="Arial" panose="020B0604020202020204" pitchFamily="34" charset="0"/>
              </a:rPr>
              <a:t>We hope this deep dive into our To-Do List and Expense Tracker SQL schema has been insightful.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55746"/>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443728"/>
                </a:solidFill>
                <a:latin typeface="Arial" panose="020B0604020202020204" pitchFamily="34" charset="0"/>
                <a:ea typeface="Calibri" panose="020F0502020204030204" pitchFamily="34" charset="0"/>
                <a:cs typeface="Arial" panose="020B0604020202020204" pitchFamily="34" charset="0"/>
              </a:rPr>
              <a:t>To-Do List with Expense Tracker: A SQL Schema Deep Dive</a:t>
            </a:r>
            <a:endParaRPr lang="en-US" sz="4450" dirty="0">
              <a:latin typeface="Arial" panose="020B0604020202020204" pitchFamily="34" charset="0"/>
              <a:ea typeface="Calibri" panose="020F0502020204030204" pitchFamily="34" charset="0"/>
              <a:cs typeface="Arial" panose="020B0604020202020204" pitchFamily="34" charset="0"/>
            </a:endParaRPr>
          </a:p>
        </p:txBody>
      </p:sp>
      <p:sp>
        <p:nvSpPr>
          <p:cNvPr id="4" name="Text 1"/>
          <p:cNvSpPr/>
          <p:nvPr/>
        </p:nvSpPr>
        <p:spPr>
          <a:xfrm>
            <a:off x="6280190" y="4622244"/>
            <a:ext cx="7556421" cy="1451610"/>
          </a:xfrm>
          <a:prstGeom prst="rect">
            <a:avLst/>
          </a:prstGeom>
          <a:noFill/>
          <a:ln/>
        </p:spPr>
        <p:txBody>
          <a:bodyPr wrap="square" lIns="0" tIns="0" rIns="0" bIns="0" rtlCol="0" anchor="t"/>
          <a:lstStyle/>
          <a:p>
            <a:pPr marL="0" indent="0">
              <a:lnSpc>
                <a:spcPts val="2850"/>
              </a:lnSpc>
              <a:buNone/>
            </a:pPr>
            <a:r>
              <a:rPr lang="en-US" sz="2000" dirty="0">
                <a:solidFill>
                  <a:srgbClr val="443728"/>
                </a:solidFill>
                <a:latin typeface="Arial" panose="020B0604020202020204" pitchFamily="34" charset="0"/>
                <a:ea typeface="Calibri" panose="020F0502020204030204" pitchFamily="34" charset="0"/>
                <a:cs typeface="Arial" panose="020B0604020202020204" pitchFamily="34" charset="0"/>
              </a:rPr>
              <a:t>Welcome to this presentation on building a robust To-Do List and Expense Tracker system using SQL. We'll explore the database schema, data management, and practical functions to empower users in managing their finances and tasks.</a:t>
            </a:r>
            <a:endParaRPr lang="en-US" sz="2000" dirty="0">
              <a:latin typeface="Arial" panose="020B0604020202020204" pitchFamily="34" charset="0"/>
              <a:ea typeface="Calibri" panose="020F0502020204030204" pitchFamily="34" charset="0"/>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090642" y="609599"/>
            <a:ext cx="2448997" cy="236101"/>
          </a:xfrm>
          <a:prstGeom prst="rect">
            <a:avLst/>
          </a:prstGeom>
          <a:noFill/>
          <a:ln/>
        </p:spPr>
        <p:txBody>
          <a:bodyPr wrap="none" lIns="0" tIns="0" rIns="0" bIns="0" rtlCol="0" anchor="t"/>
          <a:lstStyle/>
          <a:p>
            <a:pPr marL="0" indent="0" algn="ctr">
              <a:lnSpc>
                <a:spcPts val="2400"/>
              </a:lnSpc>
              <a:buNone/>
            </a:pPr>
            <a:r>
              <a:rPr lang="en-US" sz="1900" b="1" dirty="0">
                <a:solidFill>
                  <a:srgbClr val="443728"/>
                </a:solidFill>
                <a:latin typeface="Arial" panose="020B0604020202020204" pitchFamily="34" charset="0"/>
                <a:ea typeface="Calibri" panose="020F0502020204030204" pitchFamily="34" charset="0"/>
                <a:cs typeface="Arial" panose="020B0604020202020204" pitchFamily="34" charset="0"/>
              </a:rPr>
              <a:t>Agenda</a:t>
            </a:r>
            <a:endParaRPr lang="en-US" sz="1900" dirty="0">
              <a:latin typeface="Arial" panose="020B0604020202020204" pitchFamily="34" charset="0"/>
              <a:ea typeface="Calibri" panose="020F0502020204030204" pitchFamily="34" charset="0"/>
              <a:cs typeface="Arial" panose="020B0604020202020204" pitchFamily="34" charset="0"/>
            </a:endParaRPr>
          </a:p>
        </p:txBody>
      </p:sp>
      <p:sp>
        <p:nvSpPr>
          <p:cNvPr id="3" name="Text 1"/>
          <p:cNvSpPr/>
          <p:nvPr/>
        </p:nvSpPr>
        <p:spPr>
          <a:xfrm>
            <a:off x="4811197" y="1041559"/>
            <a:ext cx="5008007" cy="612219"/>
          </a:xfrm>
          <a:prstGeom prst="rect">
            <a:avLst/>
          </a:prstGeom>
          <a:noFill/>
          <a:ln/>
        </p:spPr>
        <p:txBody>
          <a:bodyPr wrap="none" lIns="0" tIns="0" rIns="0" bIns="0" rtlCol="0" anchor="t"/>
          <a:lstStyle/>
          <a:p>
            <a:pPr marL="0" indent="0" algn="ctr">
              <a:lnSpc>
                <a:spcPts val="4800"/>
              </a:lnSpc>
              <a:buNone/>
            </a:pPr>
            <a:r>
              <a:rPr lang="en-US" sz="3850" b="1" dirty="0">
                <a:solidFill>
                  <a:srgbClr val="443728"/>
                </a:solidFill>
                <a:latin typeface="Arial" panose="020B0604020202020204" pitchFamily="34" charset="0"/>
                <a:ea typeface="Calibri" panose="020F0502020204030204" pitchFamily="34" charset="0"/>
                <a:cs typeface="Arial" panose="020B0604020202020204" pitchFamily="34" charset="0"/>
              </a:rPr>
              <a:t>What We'll Cover Today</a:t>
            </a:r>
            <a:endParaRPr lang="en-US" sz="3850" b="1" dirty="0">
              <a:latin typeface="Arial" panose="020B0604020202020204" pitchFamily="34" charset="0"/>
              <a:ea typeface="Calibri" panose="020F0502020204030204" pitchFamily="34" charset="0"/>
              <a:cs typeface="Arial" panose="020B0604020202020204" pitchFamily="34" charset="0"/>
            </a:endParaRPr>
          </a:p>
        </p:txBody>
      </p:sp>
      <p:sp>
        <p:nvSpPr>
          <p:cNvPr id="4" name="Shape 2"/>
          <p:cNvSpPr/>
          <p:nvPr/>
        </p:nvSpPr>
        <p:spPr>
          <a:xfrm>
            <a:off x="685681" y="1947624"/>
            <a:ext cx="440769" cy="440769"/>
          </a:xfrm>
          <a:prstGeom prst="roundRect">
            <a:avLst>
              <a:gd name="adj" fmla="val 18669"/>
            </a:avLst>
          </a:prstGeom>
          <a:solidFill>
            <a:srgbClr val="EBE2E0"/>
          </a:solidFill>
          <a:ln w="7620">
            <a:solidFill>
              <a:srgbClr val="D1C8C6"/>
            </a:solidFill>
            <a:prstDash val="solid"/>
          </a:ln>
        </p:spPr>
      </p:sp>
      <p:sp>
        <p:nvSpPr>
          <p:cNvPr id="5" name="Text 3"/>
          <p:cNvSpPr/>
          <p:nvPr/>
        </p:nvSpPr>
        <p:spPr>
          <a:xfrm>
            <a:off x="759143" y="1984355"/>
            <a:ext cx="293846" cy="367308"/>
          </a:xfrm>
          <a:prstGeom prst="rect">
            <a:avLst/>
          </a:prstGeom>
          <a:noFill/>
          <a:ln/>
        </p:spPr>
        <p:txBody>
          <a:bodyPr wrap="none" lIns="0" tIns="0" rIns="0" bIns="0" rtlCol="0" anchor="t"/>
          <a:lstStyle/>
          <a:p>
            <a:pPr marL="0" indent="0" algn="ctr">
              <a:lnSpc>
                <a:spcPts val="2300"/>
              </a:lnSpc>
              <a:buNone/>
            </a:pPr>
            <a:r>
              <a:rPr lang="en-US" sz="2300" b="1" dirty="0">
                <a:solidFill>
                  <a:srgbClr val="443728"/>
                </a:solidFill>
                <a:latin typeface="Crimson Pro Bold" pitchFamily="34" charset="0"/>
                <a:ea typeface="Crimson Pro Bold" pitchFamily="34" charset="-122"/>
                <a:cs typeface="Crimson Pro Bold" pitchFamily="34" charset="-120"/>
              </a:rPr>
              <a:t>1</a:t>
            </a:r>
            <a:endParaRPr lang="en-US" sz="2300" dirty="0"/>
          </a:p>
        </p:txBody>
      </p:sp>
      <p:sp>
        <p:nvSpPr>
          <p:cNvPr id="6" name="Text 4"/>
          <p:cNvSpPr/>
          <p:nvPr/>
        </p:nvSpPr>
        <p:spPr>
          <a:xfrm>
            <a:off x="1322308" y="1984296"/>
            <a:ext cx="3138130" cy="367308"/>
          </a:xfrm>
          <a:prstGeom prst="rect">
            <a:avLst/>
          </a:prstGeom>
          <a:noFill/>
          <a:ln/>
        </p:spPr>
        <p:txBody>
          <a:bodyPr wrap="none" lIns="0" tIns="0" rIns="0" bIns="0" rtlCol="0" anchor="t"/>
          <a:lstStyle/>
          <a:p>
            <a:pPr marL="0" indent="0" algn="l">
              <a:lnSpc>
                <a:spcPts val="2850"/>
              </a:lnSpc>
              <a:buNone/>
            </a:pPr>
            <a:r>
              <a:rPr lang="en-US" sz="2300" b="1" dirty="0">
                <a:solidFill>
                  <a:srgbClr val="443728"/>
                </a:solidFill>
                <a:latin typeface="Arial" panose="020B0604020202020204" pitchFamily="34" charset="0"/>
                <a:ea typeface="Calibri" panose="020F0502020204030204" pitchFamily="34" charset="0"/>
                <a:cs typeface="Arial" panose="020B0604020202020204" pitchFamily="34" charset="0"/>
              </a:rPr>
              <a:t>Introduction &amp; Overview</a:t>
            </a:r>
            <a:endParaRPr lang="en-US" sz="2300" dirty="0">
              <a:latin typeface="Arial" panose="020B0604020202020204" pitchFamily="34" charset="0"/>
              <a:ea typeface="Calibri" panose="020F0502020204030204" pitchFamily="34" charset="0"/>
              <a:cs typeface="Arial" panose="020B0604020202020204" pitchFamily="34" charset="0"/>
            </a:endParaRPr>
          </a:p>
        </p:txBody>
      </p:sp>
      <p:sp>
        <p:nvSpPr>
          <p:cNvPr id="7" name="Text 5"/>
          <p:cNvSpPr/>
          <p:nvPr/>
        </p:nvSpPr>
        <p:spPr>
          <a:xfrm>
            <a:off x="1322308" y="2469118"/>
            <a:ext cx="12622411" cy="313492"/>
          </a:xfrm>
          <a:prstGeom prst="rect">
            <a:avLst/>
          </a:prstGeom>
          <a:noFill/>
          <a:ln/>
        </p:spPr>
        <p:txBody>
          <a:bodyPr wrap="none" lIns="0" tIns="0" rIns="0" bIns="0" rtlCol="0" anchor="t"/>
          <a:lstStyle/>
          <a:p>
            <a:pPr marL="0" indent="0" algn="l">
              <a:lnSpc>
                <a:spcPts val="2450"/>
              </a:lnSpc>
              <a:buNone/>
            </a:pPr>
            <a:r>
              <a:rPr lang="en-US" sz="1500" dirty="0">
                <a:solidFill>
                  <a:srgbClr val="443728"/>
                </a:solidFill>
                <a:latin typeface="Arial" panose="020B0604020202020204" pitchFamily="34" charset="0"/>
                <a:ea typeface="Calibri" panose="020F0502020204030204" pitchFamily="34" charset="0"/>
                <a:cs typeface="Arial" panose="020B0604020202020204" pitchFamily="34" charset="0"/>
              </a:rPr>
              <a:t>Setting the stage for our To-Do List &amp; Expense Tracker.</a:t>
            </a:r>
            <a:endParaRPr lang="en-US" sz="1500" dirty="0">
              <a:latin typeface="Arial" panose="020B0604020202020204" pitchFamily="34" charset="0"/>
              <a:ea typeface="Calibri" panose="020F0502020204030204" pitchFamily="34" charset="0"/>
              <a:cs typeface="Arial" panose="020B0604020202020204" pitchFamily="34" charset="0"/>
            </a:endParaRPr>
          </a:p>
        </p:txBody>
      </p:sp>
      <p:sp>
        <p:nvSpPr>
          <p:cNvPr id="8" name="Shape 6"/>
          <p:cNvSpPr/>
          <p:nvPr/>
        </p:nvSpPr>
        <p:spPr>
          <a:xfrm>
            <a:off x="685681" y="3174444"/>
            <a:ext cx="440769" cy="440769"/>
          </a:xfrm>
          <a:prstGeom prst="roundRect">
            <a:avLst>
              <a:gd name="adj" fmla="val 18669"/>
            </a:avLst>
          </a:prstGeom>
          <a:solidFill>
            <a:srgbClr val="EBE2E0"/>
          </a:solidFill>
          <a:ln w="7620">
            <a:solidFill>
              <a:srgbClr val="D1C8C6"/>
            </a:solidFill>
            <a:prstDash val="solid"/>
          </a:ln>
        </p:spPr>
      </p:sp>
      <p:sp>
        <p:nvSpPr>
          <p:cNvPr id="9" name="Text 7"/>
          <p:cNvSpPr/>
          <p:nvPr/>
        </p:nvSpPr>
        <p:spPr>
          <a:xfrm>
            <a:off x="759143" y="3211175"/>
            <a:ext cx="293846" cy="367308"/>
          </a:xfrm>
          <a:prstGeom prst="rect">
            <a:avLst/>
          </a:prstGeom>
          <a:noFill/>
          <a:ln/>
        </p:spPr>
        <p:txBody>
          <a:bodyPr wrap="none" lIns="0" tIns="0" rIns="0" bIns="0" rtlCol="0" anchor="t"/>
          <a:lstStyle/>
          <a:p>
            <a:pPr marL="0" indent="0" algn="ctr">
              <a:lnSpc>
                <a:spcPts val="2300"/>
              </a:lnSpc>
              <a:buNone/>
            </a:pPr>
            <a:r>
              <a:rPr lang="en-US" sz="2300" b="1" dirty="0">
                <a:solidFill>
                  <a:srgbClr val="443728"/>
                </a:solidFill>
                <a:latin typeface="Crimson Pro Bold" pitchFamily="34" charset="0"/>
                <a:ea typeface="Crimson Pro Bold" pitchFamily="34" charset="-122"/>
                <a:cs typeface="Crimson Pro Bold" pitchFamily="34" charset="-120"/>
              </a:rPr>
              <a:t>2</a:t>
            </a:r>
            <a:endParaRPr lang="en-US" sz="2300" dirty="0"/>
          </a:p>
        </p:txBody>
      </p:sp>
      <p:sp>
        <p:nvSpPr>
          <p:cNvPr id="10" name="Text 8"/>
          <p:cNvSpPr/>
          <p:nvPr/>
        </p:nvSpPr>
        <p:spPr>
          <a:xfrm>
            <a:off x="1322308" y="3211116"/>
            <a:ext cx="3101102" cy="367308"/>
          </a:xfrm>
          <a:prstGeom prst="rect">
            <a:avLst/>
          </a:prstGeom>
          <a:noFill/>
          <a:ln/>
        </p:spPr>
        <p:txBody>
          <a:bodyPr wrap="none" lIns="0" tIns="0" rIns="0" bIns="0" rtlCol="0" anchor="t"/>
          <a:lstStyle/>
          <a:p>
            <a:pPr marL="0" indent="0" algn="l">
              <a:lnSpc>
                <a:spcPts val="2850"/>
              </a:lnSpc>
              <a:buNone/>
            </a:pPr>
            <a:r>
              <a:rPr lang="en-US" sz="2300" b="1" dirty="0">
                <a:solidFill>
                  <a:srgbClr val="443728"/>
                </a:solidFill>
                <a:latin typeface="Arial" panose="020B0604020202020204" pitchFamily="34" charset="0"/>
                <a:ea typeface="Calibri" panose="020F0502020204030204" pitchFamily="34" charset="0"/>
                <a:cs typeface="Arial" panose="020B0604020202020204" pitchFamily="34" charset="0"/>
              </a:rPr>
              <a:t>Database Schema Design</a:t>
            </a:r>
            <a:endParaRPr lang="en-US" sz="2300" dirty="0">
              <a:latin typeface="Arial" panose="020B0604020202020204" pitchFamily="34" charset="0"/>
              <a:ea typeface="Calibri" panose="020F0502020204030204" pitchFamily="34" charset="0"/>
              <a:cs typeface="Arial" panose="020B0604020202020204" pitchFamily="34" charset="0"/>
            </a:endParaRPr>
          </a:p>
        </p:txBody>
      </p:sp>
      <p:sp>
        <p:nvSpPr>
          <p:cNvPr id="11" name="Text 9"/>
          <p:cNvSpPr/>
          <p:nvPr/>
        </p:nvSpPr>
        <p:spPr>
          <a:xfrm>
            <a:off x="1322308" y="3695938"/>
            <a:ext cx="12622411" cy="313492"/>
          </a:xfrm>
          <a:prstGeom prst="rect">
            <a:avLst/>
          </a:prstGeom>
          <a:noFill/>
          <a:ln/>
        </p:spPr>
        <p:txBody>
          <a:bodyPr wrap="none" lIns="0" tIns="0" rIns="0" bIns="0" rtlCol="0" anchor="t"/>
          <a:lstStyle/>
          <a:p>
            <a:pPr marL="0" indent="0" algn="l">
              <a:lnSpc>
                <a:spcPts val="2450"/>
              </a:lnSpc>
              <a:buNone/>
            </a:pPr>
            <a:r>
              <a:rPr lang="en-US" sz="1500" dirty="0">
                <a:solidFill>
                  <a:srgbClr val="443728"/>
                </a:solidFill>
                <a:latin typeface="Arial" panose="020B0604020202020204" pitchFamily="34" charset="0"/>
                <a:ea typeface="Calibri" panose="020F0502020204030204" pitchFamily="34" charset="0"/>
                <a:cs typeface="Arial" panose="020B0604020202020204" pitchFamily="34" charset="0"/>
              </a:rPr>
              <a:t>Understanding the foundational tables and their relationships.</a:t>
            </a:r>
            <a:endParaRPr lang="en-US" sz="1500" dirty="0">
              <a:latin typeface="Arial" panose="020B0604020202020204" pitchFamily="34" charset="0"/>
              <a:ea typeface="Calibri" panose="020F0502020204030204" pitchFamily="34" charset="0"/>
              <a:cs typeface="Arial" panose="020B0604020202020204" pitchFamily="34" charset="0"/>
            </a:endParaRPr>
          </a:p>
        </p:txBody>
      </p:sp>
      <p:sp>
        <p:nvSpPr>
          <p:cNvPr id="12" name="Shape 10"/>
          <p:cNvSpPr/>
          <p:nvPr/>
        </p:nvSpPr>
        <p:spPr>
          <a:xfrm>
            <a:off x="685681" y="4401264"/>
            <a:ext cx="440769" cy="440769"/>
          </a:xfrm>
          <a:prstGeom prst="roundRect">
            <a:avLst>
              <a:gd name="adj" fmla="val 18669"/>
            </a:avLst>
          </a:prstGeom>
          <a:solidFill>
            <a:srgbClr val="EBE2E0"/>
          </a:solidFill>
          <a:ln w="7620">
            <a:solidFill>
              <a:srgbClr val="D1C8C6"/>
            </a:solidFill>
            <a:prstDash val="solid"/>
          </a:ln>
        </p:spPr>
      </p:sp>
      <p:sp>
        <p:nvSpPr>
          <p:cNvPr id="13" name="Text 11"/>
          <p:cNvSpPr/>
          <p:nvPr/>
        </p:nvSpPr>
        <p:spPr>
          <a:xfrm>
            <a:off x="759143" y="4437995"/>
            <a:ext cx="293846" cy="367308"/>
          </a:xfrm>
          <a:prstGeom prst="rect">
            <a:avLst/>
          </a:prstGeom>
          <a:noFill/>
          <a:ln/>
        </p:spPr>
        <p:txBody>
          <a:bodyPr wrap="none" lIns="0" tIns="0" rIns="0" bIns="0" rtlCol="0" anchor="t"/>
          <a:lstStyle/>
          <a:p>
            <a:pPr marL="0" indent="0" algn="ctr">
              <a:lnSpc>
                <a:spcPts val="2300"/>
              </a:lnSpc>
              <a:buNone/>
            </a:pPr>
            <a:r>
              <a:rPr lang="en-US" sz="2300" b="1" dirty="0">
                <a:solidFill>
                  <a:srgbClr val="443728"/>
                </a:solidFill>
                <a:latin typeface="Crimson Pro Bold" pitchFamily="34" charset="0"/>
                <a:ea typeface="Crimson Pro Bold" pitchFamily="34" charset="-122"/>
                <a:cs typeface="Crimson Pro Bold" pitchFamily="34" charset="-120"/>
              </a:rPr>
              <a:t>3</a:t>
            </a:r>
            <a:endParaRPr lang="en-US" sz="2300" dirty="0"/>
          </a:p>
        </p:txBody>
      </p:sp>
      <p:sp>
        <p:nvSpPr>
          <p:cNvPr id="14" name="Text 12"/>
          <p:cNvSpPr/>
          <p:nvPr/>
        </p:nvSpPr>
        <p:spPr>
          <a:xfrm>
            <a:off x="1322308" y="4437936"/>
            <a:ext cx="3911679" cy="367308"/>
          </a:xfrm>
          <a:prstGeom prst="rect">
            <a:avLst/>
          </a:prstGeom>
          <a:noFill/>
          <a:ln/>
        </p:spPr>
        <p:txBody>
          <a:bodyPr wrap="none" lIns="0" tIns="0" rIns="0" bIns="0" rtlCol="0" anchor="t"/>
          <a:lstStyle/>
          <a:p>
            <a:pPr marL="0" indent="0" algn="l">
              <a:lnSpc>
                <a:spcPts val="2850"/>
              </a:lnSpc>
              <a:buNone/>
            </a:pPr>
            <a:r>
              <a:rPr lang="en-US" sz="2300" b="1" dirty="0">
                <a:solidFill>
                  <a:srgbClr val="443728"/>
                </a:solidFill>
                <a:latin typeface="Arial" panose="020B0604020202020204" pitchFamily="34" charset="0"/>
                <a:ea typeface="Calibri" panose="020F0502020204030204" pitchFamily="34" charset="0"/>
                <a:cs typeface="Arial" panose="020B0604020202020204" pitchFamily="34" charset="0"/>
              </a:rPr>
              <a:t>Data Population &amp; Initial Setup</a:t>
            </a:r>
            <a:endParaRPr lang="en-US" sz="2300" dirty="0">
              <a:latin typeface="Arial" panose="020B0604020202020204" pitchFamily="34" charset="0"/>
              <a:ea typeface="Calibri" panose="020F0502020204030204" pitchFamily="34" charset="0"/>
              <a:cs typeface="Arial" panose="020B0604020202020204" pitchFamily="34" charset="0"/>
            </a:endParaRPr>
          </a:p>
        </p:txBody>
      </p:sp>
      <p:sp>
        <p:nvSpPr>
          <p:cNvPr id="15" name="Text 13"/>
          <p:cNvSpPr/>
          <p:nvPr/>
        </p:nvSpPr>
        <p:spPr>
          <a:xfrm>
            <a:off x="1322308" y="4922758"/>
            <a:ext cx="12622411" cy="313492"/>
          </a:xfrm>
          <a:prstGeom prst="rect">
            <a:avLst/>
          </a:prstGeom>
          <a:noFill/>
          <a:ln/>
        </p:spPr>
        <p:txBody>
          <a:bodyPr wrap="none" lIns="0" tIns="0" rIns="0" bIns="0" rtlCol="0" anchor="t"/>
          <a:lstStyle/>
          <a:p>
            <a:pPr marL="0" indent="0" algn="l">
              <a:lnSpc>
                <a:spcPts val="2450"/>
              </a:lnSpc>
              <a:buNone/>
            </a:pPr>
            <a:r>
              <a:rPr lang="en-US" sz="1500" dirty="0">
                <a:solidFill>
                  <a:srgbClr val="443728"/>
                </a:solidFill>
                <a:latin typeface="Arial" panose="020B0604020202020204" pitchFamily="34" charset="0"/>
                <a:ea typeface="Calibri" panose="020F0502020204030204" pitchFamily="34" charset="0"/>
                <a:cs typeface="Arial" panose="020B0604020202020204" pitchFamily="34" charset="0"/>
              </a:rPr>
              <a:t>Bringing our database to life with sample records.</a:t>
            </a:r>
            <a:endParaRPr lang="en-US" sz="1500" dirty="0">
              <a:latin typeface="Arial" panose="020B0604020202020204" pitchFamily="34" charset="0"/>
              <a:ea typeface="Calibri" panose="020F0502020204030204" pitchFamily="34" charset="0"/>
              <a:cs typeface="Arial" panose="020B0604020202020204" pitchFamily="34" charset="0"/>
            </a:endParaRPr>
          </a:p>
        </p:txBody>
      </p:sp>
      <p:sp>
        <p:nvSpPr>
          <p:cNvPr id="16" name="Shape 14"/>
          <p:cNvSpPr/>
          <p:nvPr/>
        </p:nvSpPr>
        <p:spPr>
          <a:xfrm>
            <a:off x="685681" y="5628084"/>
            <a:ext cx="440769" cy="440769"/>
          </a:xfrm>
          <a:prstGeom prst="roundRect">
            <a:avLst>
              <a:gd name="adj" fmla="val 18669"/>
            </a:avLst>
          </a:prstGeom>
          <a:solidFill>
            <a:srgbClr val="EBE2E0"/>
          </a:solidFill>
          <a:ln w="7620">
            <a:solidFill>
              <a:srgbClr val="D1C8C6"/>
            </a:solidFill>
            <a:prstDash val="solid"/>
          </a:ln>
        </p:spPr>
      </p:sp>
      <p:sp>
        <p:nvSpPr>
          <p:cNvPr id="17" name="Text 15"/>
          <p:cNvSpPr/>
          <p:nvPr/>
        </p:nvSpPr>
        <p:spPr>
          <a:xfrm>
            <a:off x="759143" y="5664815"/>
            <a:ext cx="293846" cy="367308"/>
          </a:xfrm>
          <a:prstGeom prst="rect">
            <a:avLst/>
          </a:prstGeom>
          <a:noFill/>
          <a:ln/>
        </p:spPr>
        <p:txBody>
          <a:bodyPr wrap="none" lIns="0" tIns="0" rIns="0" bIns="0" rtlCol="0" anchor="t"/>
          <a:lstStyle/>
          <a:p>
            <a:pPr marL="0" indent="0" algn="ctr">
              <a:lnSpc>
                <a:spcPts val="2300"/>
              </a:lnSpc>
              <a:buNone/>
            </a:pPr>
            <a:r>
              <a:rPr lang="en-US" sz="2300" b="1" dirty="0">
                <a:solidFill>
                  <a:srgbClr val="443728"/>
                </a:solidFill>
                <a:latin typeface="Crimson Pro Bold" pitchFamily="34" charset="0"/>
                <a:ea typeface="Crimson Pro Bold" pitchFamily="34" charset="-122"/>
                <a:cs typeface="Crimson Pro Bold" pitchFamily="34" charset="-120"/>
              </a:rPr>
              <a:t>4</a:t>
            </a:r>
            <a:endParaRPr lang="en-US" sz="2300" dirty="0"/>
          </a:p>
        </p:txBody>
      </p:sp>
      <p:sp>
        <p:nvSpPr>
          <p:cNvPr id="18" name="Text 16"/>
          <p:cNvSpPr/>
          <p:nvPr/>
        </p:nvSpPr>
        <p:spPr>
          <a:xfrm>
            <a:off x="1322308" y="5664756"/>
            <a:ext cx="4991457" cy="367308"/>
          </a:xfrm>
          <a:prstGeom prst="rect">
            <a:avLst/>
          </a:prstGeom>
          <a:noFill/>
          <a:ln/>
        </p:spPr>
        <p:txBody>
          <a:bodyPr wrap="none" lIns="0" tIns="0" rIns="0" bIns="0" rtlCol="0" anchor="t"/>
          <a:lstStyle/>
          <a:p>
            <a:pPr marL="0" indent="0" algn="l">
              <a:lnSpc>
                <a:spcPts val="2850"/>
              </a:lnSpc>
              <a:buNone/>
            </a:pPr>
            <a:r>
              <a:rPr lang="en-US" sz="2300" b="1" dirty="0">
                <a:solidFill>
                  <a:srgbClr val="443728"/>
                </a:solidFill>
                <a:latin typeface="Arial" panose="020B0604020202020204" pitchFamily="34" charset="0"/>
                <a:ea typeface="Calibri" panose="020F0502020204030204" pitchFamily="34" charset="0"/>
                <a:cs typeface="Arial" panose="020B0604020202020204" pitchFamily="34" charset="0"/>
              </a:rPr>
              <a:t>Practical Stored Procedures &amp; Functions</a:t>
            </a:r>
            <a:endParaRPr lang="en-US" sz="2300" dirty="0">
              <a:latin typeface="Arial" panose="020B0604020202020204" pitchFamily="34" charset="0"/>
              <a:ea typeface="Calibri" panose="020F0502020204030204" pitchFamily="34" charset="0"/>
              <a:cs typeface="Arial" panose="020B0604020202020204" pitchFamily="34" charset="0"/>
            </a:endParaRPr>
          </a:p>
        </p:txBody>
      </p:sp>
      <p:sp>
        <p:nvSpPr>
          <p:cNvPr id="19" name="Text 17"/>
          <p:cNvSpPr/>
          <p:nvPr/>
        </p:nvSpPr>
        <p:spPr>
          <a:xfrm>
            <a:off x="1322308" y="6149578"/>
            <a:ext cx="12622411" cy="313492"/>
          </a:xfrm>
          <a:prstGeom prst="rect">
            <a:avLst/>
          </a:prstGeom>
          <a:noFill/>
          <a:ln/>
        </p:spPr>
        <p:txBody>
          <a:bodyPr wrap="none" lIns="0" tIns="0" rIns="0" bIns="0" rtlCol="0" anchor="t"/>
          <a:lstStyle/>
          <a:p>
            <a:pPr marL="0" indent="0" algn="l">
              <a:lnSpc>
                <a:spcPts val="2450"/>
              </a:lnSpc>
              <a:buNone/>
            </a:pPr>
            <a:r>
              <a:rPr lang="en-US" sz="1500" dirty="0">
                <a:solidFill>
                  <a:srgbClr val="443728"/>
                </a:solidFill>
                <a:latin typeface="Arial" panose="020B0604020202020204" pitchFamily="34" charset="0"/>
                <a:ea typeface="Calibri" panose="020F0502020204030204" pitchFamily="34" charset="0"/>
                <a:cs typeface="Arial" panose="020B0604020202020204" pitchFamily="34" charset="0"/>
              </a:rPr>
              <a:t>Streamlining common operations for efficiency.</a:t>
            </a:r>
            <a:endParaRPr lang="en-US" sz="1500" dirty="0">
              <a:latin typeface="Arial" panose="020B0604020202020204" pitchFamily="34" charset="0"/>
              <a:ea typeface="Calibri" panose="020F0502020204030204" pitchFamily="34" charset="0"/>
              <a:cs typeface="Arial" panose="020B0604020202020204" pitchFamily="34" charset="0"/>
            </a:endParaRPr>
          </a:p>
        </p:txBody>
      </p:sp>
      <p:sp>
        <p:nvSpPr>
          <p:cNvPr id="20" name="Shape 18"/>
          <p:cNvSpPr/>
          <p:nvPr/>
        </p:nvSpPr>
        <p:spPr>
          <a:xfrm>
            <a:off x="685681" y="6854904"/>
            <a:ext cx="440769" cy="440769"/>
          </a:xfrm>
          <a:prstGeom prst="roundRect">
            <a:avLst>
              <a:gd name="adj" fmla="val 18669"/>
            </a:avLst>
          </a:prstGeom>
          <a:solidFill>
            <a:srgbClr val="EBE2E0"/>
          </a:solidFill>
          <a:ln w="7620">
            <a:solidFill>
              <a:srgbClr val="D1C8C6"/>
            </a:solidFill>
            <a:prstDash val="solid"/>
          </a:ln>
        </p:spPr>
      </p:sp>
      <p:sp>
        <p:nvSpPr>
          <p:cNvPr id="21" name="Text 19"/>
          <p:cNvSpPr/>
          <p:nvPr/>
        </p:nvSpPr>
        <p:spPr>
          <a:xfrm>
            <a:off x="759143" y="6891635"/>
            <a:ext cx="293846" cy="367308"/>
          </a:xfrm>
          <a:prstGeom prst="rect">
            <a:avLst/>
          </a:prstGeom>
          <a:noFill/>
          <a:ln/>
        </p:spPr>
        <p:txBody>
          <a:bodyPr wrap="none" lIns="0" tIns="0" rIns="0" bIns="0" rtlCol="0" anchor="t"/>
          <a:lstStyle/>
          <a:p>
            <a:pPr marL="0" indent="0" algn="ctr">
              <a:lnSpc>
                <a:spcPts val="2300"/>
              </a:lnSpc>
              <a:buNone/>
            </a:pPr>
            <a:r>
              <a:rPr lang="en-US" sz="2300" b="1" dirty="0">
                <a:solidFill>
                  <a:srgbClr val="443728"/>
                </a:solidFill>
                <a:latin typeface="Crimson Pro Bold" pitchFamily="34" charset="0"/>
                <a:ea typeface="Crimson Pro Bold" pitchFamily="34" charset="-122"/>
                <a:cs typeface="Crimson Pro Bold" pitchFamily="34" charset="-120"/>
              </a:rPr>
              <a:t>5</a:t>
            </a:r>
            <a:endParaRPr lang="en-US" sz="2300" dirty="0"/>
          </a:p>
        </p:txBody>
      </p:sp>
      <p:sp>
        <p:nvSpPr>
          <p:cNvPr id="22" name="Text 20"/>
          <p:cNvSpPr/>
          <p:nvPr/>
        </p:nvSpPr>
        <p:spPr>
          <a:xfrm>
            <a:off x="1322308" y="6870344"/>
            <a:ext cx="3530798" cy="367308"/>
          </a:xfrm>
          <a:prstGeom prst="rect">
            <a:avLst/>
          </a:prstGeom>
          <a:noFill/>
          <a:ln/>
        </p:spPr>
        <p:txBody>
          <a:bodyPr wrap="none" lIns="0" tIns="0" rIns="0" bIns="0" rtlCol="0" anchor="t"/>
          <a:lstStyle/>
          <a:p>
            <a:pPr marL="0" indent="0" algn="l">
              <a:lnSpc>
                <a:spcPts val="2850"/>
              </a:lnSpc>
              <a:buNone/>
            </a:pPr>
            <a:r>
              <a:rPr lang="en-US" sz="2300" b="1" dirty="0">
                <a:solidFill>
                  <a:srgbClr val="443728"/>
                </a:solidFill>
                <a:latin typeface="Arial" panose="020B0604020202020204" pitchFamily="34" charset="0"/>
                <a:ea typeface="Calibri" panose="020F0502020204030204" pitchFamily="34" charset="0"/>
                <a:cs typeface="Arial" panose="020B0604020202020204" pitchFamily="34" charset="0"/>
              </a:rPr>
              <a:t>Key Takeaways &amp; Next Steps</a:t>
            </a:r>
            <a:endParaRPr lang="en-US" sz="2300" dirty="0">
              <a:latin typeface="Arial" panose="020B0604020202020204" pitchFamily="34" charset="0"/>
              <a:ea typeface="Calibri" panose="020F0502020204030204" pitchFamily="34" charset="0"/>
              <a:cs typeface="Arial" panose="020B0604020202020204" pitchFamily="34" charset="0"/>
            </a:endParaRPr>
          </a:p>
        </p:txBody>
      </p:sp>
      <p:sp>
        <p:nvSpPr>
          <p:cNvPr id="23" name="Text 21"/>
          <p:cNvSpPr/>
          <p:nvPr/>
        </p:nvSpPr>
        <p:spPr>
          <a:xfrm>
            <a:off x="5248552" y="6945392"/>
            <a:ext cx="8434011" cy="367308"/>
          </a:xfrm>
          <a:prstGeom prst="rect">
            <a:avLst/>
          </a:prstGeom>
          <a:noFill/>
          <a:ln/>
        </p:spPr>
        <p:txBody>
          <a:bodyPr wrap="none" lIns="0" tIns="0" rIns="0" bIns="0" rtlCol="0" anchor="t"/>
          <a:lstStyle/>
          <a:p>
            <a:pPr marL="0" indent="0" algn="l">
              <a:lnSpc>
                <a:spcPts val="2450"/>
              </a:lnSpc>
              <a:buNone/>
            </a:pPr>
            <a:r>
              <a:rPr lang="en-US" sz="1500" dirty="0">
                <a:solidFill>
                  <a:srgbClr val="443728"/>
                </a:solidFill>
                <a:latin typeface="Arial" panose="020B0604020202020204" pitchFamily="34" charset="0"/>
                <a:ea typeface="Calibri" panose="020F0502020204030204" pitchFamily="34" charset="0"/>
                <a:cs typeface="Arial" panose="020B0604020202020204" pitchFamily="34" charset="0"/>
              </a:rPr>
              <a:t>Summarising our journey and outlining future possibilities.</a:t>
            </a:r>
            <a:endParaRPr lang="en-US" sz="1500" dirty="0">
              <a:latin typeface="Arial" panose="020B0604020202020204" pitchFamily="34" charset="0"/>
              <a:ea typeface="Calibri" panose="020F0502020204030204" pitchFamily="34" charset="0"/>
              <a:cs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11731" y="402074"/>
            <a:ext cx="1827967" cy="228362"/>
          </a:xfrm>
          <a:prstGeom prst="rect">
            <a:avLst/>
          </a:prstGeom>
          <a:noFill/>
          <a:ln/>
        </p:spPr>
        <p:txBody>
          <a:bodyPr wrap="none" lIns="0" tIns="0" rIns="0" bIns="0" rtlCol="0" anchor="t"/>
          <a:lstStyle/>
          <a:p>
            <a:pPr marL="0" indent="0" algn="l">
              <a:lnSpc>
                <a:spcPts val="1750"/>
              </a:lnSpc>
              <a:buNone/>
            </a:pPr>
            <a:endParaRPr lang="en-US" sz="1400" dirty="0"/>
          </a:p>
        </p:txBody>
      </p:sp>
      <p:sp>
        <p:nvSpPr>
          <p:cNvPr id="3" name="Text 1"/>
          <p:cNvSpPr/>
          <p:nvPr/>
        </p:nvSpPr>
        <p:spPr>
          <a:xfrm>
            <a:off x="511731" y="776645"/>
            <a:ext cx="8445579" cy="630674"/>
          </a:xfrm>
          <a:prstGeom prst="rect">
            <a:avLst/>
          </a:prstGeom>
          <a:noFill/>
          <a:ln/>
        </p:spPr>
        <p:txBody>
          <a:bodyPr wrap="none" lIns="0" tIns="0" rIns="0" bIns="0" rtlCol="0" anchor="t"/>
          <a:lstStyle/>
          <a:p>
            <a:pPr marL="0" indent="0" algn="l">
              <a:lnSpc>
                <a:spcPts val="4950"/>
              </a:lnSpc>
              <a:buNone/>
            </a:pPr>
            <a:r>
              <a:rPr lang="en-US" sz="3950" b="1" dirty="0">
                <a:solidFill>
                  <a:srgbClr val="835E54"/>
                </a:solidFill>
                <a:latin typeface="Arial" panose="020B0604020202020204" pitchFamily="34" charset="0"/>
                <a:ea typeface="Calibri" panose="020F0502020204030204" pitchFamily="34" charset="0"/>
                <a:cs typeface="Arial" panose="020B0604020202020204" pitchFamily="34" charset="0"/>
              </a:rPr>
              <a:t>Foundational Design</a:t>
            </a:r>
            <a:r>
              <a:rPr lang="en-US" sz="3950" b="1" dirty="0">
                <a:solidFill>
                  <a:srgbClr val="443728"/>
                </a:solidFill>
                <a:latin typeface="Arial" panose="020B0604020202020204" pitchFamily="34" charset="0"/>
                <a:ea typeface="Calibri" panose="020F0502020204030204" pitchFamily="34" charset="0"/>
                <a:cs typeface="Arial" panose="020B0604020202020204" pitchFamily="34" charset="0"/>
              </a:rPr>
              <a:t>: Database Schema</a:t>
            </a:r>
            <a:endParaRPr lang="en-US" sz="3950" dirty="0">
              <a:latin typeface="Arial" panose="020B0604020202020204" pitchFamily="34" charset="0"/>
              <a:ea typeface="Calibri" panose="020F0502020204030204" pitchFamily="34" charset="0"/>
              <a:cs typeface="Arial" panose="020B0604020202020204" pitchFamily="34" charset="0"/>
            </a:endParaRPr>
          </a:p>
        </p:txBody>
      </p:sp>
      <p:sp>
        <p:nvSpPr>
          <p:cNvPr id="4" name="Text 2"/>
          <p:cNvSpPr/>
          <p:nvPr/>
        </p:nvSpPr>
        <p:spPr>
          <a:xfrm>
            <a:off x="511731" y="1664970"/>
            <a:ext cx="13606939" cy="233839"/>
          </a:xfrm>
          <a:prstGeom prst="rect">
            <a:avLst/>
          </a:prstGeom>
          <a:noFill/>
          <a:ln/>
        </p:spPr>
        <p:txBody>
          <a:bodyPr wrap="none" lIns="0" tIns="0" rIns="0" bIns="0" rtlCol="0" anchor="t"/>
          <a:lstStyle/>
          <a:p>
            <a:pPr marL="0" indent="0" algn="l">
              <a:lnSpc>
                <a:spcPts val="1800"/>
              </a:lnSpc>
              <a:buNone/>
            </a:pPr>
            <a:r>
              <a:rPr lang="en-US" sz="1400" dirty="0">
                <a:solidFill>
                  <a:srgbClr val="000000"/>
                </a:solidFill>
                <a:latin typeface="Arial" panose="020B0604020202020204" pitchFamily="34" charset="0"/>
                <a:ea typeface="Calibri" panose="020F0502020204030204" pitchFamily="34" charset="0"/>
                <a:cs typeface="Arial" panose="020B0604020202020204" pitchFamily="34" charset="0"/>
              </a:rPr>
              <a:t>A well-structured database is the backbone of any reliable application. We've designed a clear, interconnected schema for efficient data storage and retrieval. Let’s</a:t>
            </a:r>
          </a:p>
          <a:p>
            <a:pPr marL="0" indent="0" algn="l">
              <a:lnSpc>
                <a:spcPts val="1800"/>
              </a:lnSpc>
              <a:buNone/>
            </a:pPr>
            <a:r>
              <a:rPr lang="en-US" sz="1400" dirty="0">
                <a:solidFill>
                  <a:srgbClr val="000000"/>
                </a:solidFill>
                <a:latin typeface="Arial" panose="020B0604020202020204" pitchFamily="34" charset="0"/>
                <a:ea typeface="Calibri" panose="020F0502020204030204" pitchFamily="34" charset="0"/>
                <a:cs typeface="Arial" panose="020B0604020202020204" pitchFamily="34" charset="0"/>
              </a:rPr>
              <a:t> delve into each table.</a:t>
            </a:r>
            <a:endParaRPr lang="en-US" sz="1400" dirty="0">
              <a:latin typeface="Arial" panose="020B0604020202020204" pitchFamily="34" charset="0"/>
              <a:ea typeface="Calibri" panose="020F0502020204030204" pitchFamily="34" charset="0"/>
              <a:cs typeface="Arial" panose="020B0604020202020204" pitchFamily="34" charset="0"/>
            </a:endParaRPr>
          </a:p>
        </p:txBody>
      </p:sp>
      <p:pic>
        <p:nvPicPr>
          <p:cNvPr id="5" name="Image 0" descr="preencoded.png"/>
          <p:cNvPicPr>
            <a:picLocks noChangeAspect="1"/>
          </p:cNvPicPr>
          <p:nvPr/>
        </p:nvPicPr>
        <p:blipFill>
          <a:blip r:embed="rId3"/>
          <a:stretch>
            <a:fillRect/>
          </a:stretch>
        </p:blipFill>
        <p:spPr>
          <a:xfrm>
            <a:off x="496490" y="2273379"/>
            <a:ext cx="6632735" cy="4914821"/>
          </a:xfrm>
          <a:prstGeom prst="rect">
            <a:avLst/>
          </a:prstGeom>
        </p:spPr>
      </p:pic>
      <p:sp>
        <p:nvSpPr>
          <p:cNvPr id="6" name="Text 3"/>
          <p:cNvSpPr/>
          <p:nvPr/>
        </p:nvSpPr>
        <p:spPr>
          <a:xfrm>
            <a:off x="7315200" y="3362939"/>
            <a:ext cx="6625114" cy="233839"/>
          </a:xfrm>
          <a:prstGeom prst="rect">
            <a:avLst/>
          </a:prstGeom>
          <a:noFill/>
          <a:ln/>
        </p:spPr>
        <p:txBody>
          <a:bodyPr wrap="none" lIns="0" tIns="0" rIns="0" bIns="0" rtlCol="0" anchor="t"/>
          <a:lstStyle/>
          <a:p>
            <a:pPr marL="342900" indent="-342900" algn="l">
              <a:lnSpc>
                <a:spcPts val="1800"/>
              </a:lnSpc>
              <a:buSzPct val="100000"/>
              <a:buChar char="•"/>
            </a:pPr>
            <a:r>
              <a:rPr lang="en-US" sz="1400" b="1" dirty="0">
                <a:solidFill>
                  <a:srgbClr val="000000"/>
                </a:solidFill>
                <a:latin typeface="Arial" panose="020B0604020202020204" pitchFamily="34" charset="0"/>
                <a:ea typeface="Calibri" panose="020F0502020204030204" pitchFamily="34" charset="0"/>
                <a:cs typeface="Arial" panose="020B0604020202020204" pitchFamily="34" charset="0"/>
              </a:rPr>
              <a:t>Users Table</a:t>
            </a:r>
            <a:r>
              <a:rPr lang="en-US" sz="1400" dirty="0">
                <a:solidFill>
                  <a:srgbClr val="000000"/>
                </a:solidFill>
                <a:latin typeface="Arial" panose="020B0604020202020204" pitchFamily="34" charset="0"/>
                <a:ea typeface="Calibri" panose="020F0502020204030204" pitchFamily="34" charset="0"/>
                <a:cs typeface="Arial" panose="020B0604020202020204" pitchFamily="34" charset="0"/>
              </a:rPr>
              <a:t>: The central entity, storing user authentication details</a:t>
            </a:r>
            <a:r>
              <a:rPr lang="en-US" sz="1150" dirty="0">
                <a:solidFill>
                  <a:srgbClr val="000000"/>
                </a:solidFill>
                <a:latin typeface="Arial" panose="020B0604020202020204" pitchFamily="34" charset="0"/>
                <a:ea typeface="Calibri" panose="020F0502020204030204" pitchFamily="34" charset="0"/>
                <a:cs typeface="Arial" panose="020B0604020202020204" pitchFamily="34" charset="0"/>
              </a:rPr>
              <a:t>.</a:t>
            </a:r>
            <a:endParaRPr lang="en-US" sz="1150" dirty="0">
              <a:latin typeface="Arial" panose="020B0604020202020204" pitchFamily="34" charset="0"/>
              <a:ea typeface="Calibri" panose="020F0502020204030204" pitchFamily="34" charset="0"/>
              <a:cs typeface="Arial" panose="020B0604020202020204" pitchFamily="34" charset="0"/>
            </a:endParaRPr>
          </a:p>
        </p:txBody>
      </p:sp>
      <p:sp>
        <p:nvSpPr>
          <p:cNvPr id="7" name="Text 4"/>
          <p:cNvSpPr/>
          <p:nvPr/>
        </p:nvSpPr>
        <p:spPr>
          <a:xfrm>
            <a:off x="7315200" y="3888458"/>
            <a:ext cx="6625114" cy="233839"/>
          </a:xfrm>
          <a:prstGeom prst="rect">
            <a:avLst/>
          </a:prstGeom>
          <a:noFill/>
          <a:ln/>
        </p:spPr>
        <p:txBody>
          <a:bodyPr wrap="none" lIns="0" tIns="0" rIns="0" bIns="0" rtlCol="0" anchor="t"/>
          <a:lstStyle/>
          <a:p>
            <a:pPr marL="342900" indent="-342900" algn="l">
              <a:lnSpc>
                <a:spcPts val="1800"/>
              </a:lnSpc>
              <a:buSzPct val="100000"/>
              <a:buChar char="•"/>
            </a:pPr>
            <a:r>
              <a:rPr lang="en-US" sz="1400" b="1" dirty="0">
                <a:solidFill>
                  <a:srgbClr val="000000"/>
                </a:solidFill>
                <a:latin typeface="Arial" panose="020B0604020202020204" pitchFamily="34" charset="0"/>
                <a:ea typeface="Calibri" panose="020F0502020204030204" pitchFamily="34" charset="0"/>
                <a:cs typeface="Arial" panose="020B0604020202020204" pitchFamily="34" charset="0"/>
              </a:rPr>
              <a:t>Categories Table</a:t>
            </a:r>
            <a:r>
              <a:rPr lang="en-US" sz="1400" dirty="0">
                <a:solidFill>
                  <a:srgbClr val="000000"/>
                </a:solidFill>
                <a:latin typeface="Arial" panose="020B0604020202020204" pitchFamily="34" charset="0"/>
                <a:ea typeface="Calibri" panose="020F0502020204030204" pitchFamily="34" charset="0"/>
                <a:cs typeface="Arial" panose="020B0604020202020204" pitchFamily="34" charset="0"/>
              </a:rPr>
              <a:t>: Flexible categorisation for both tasks and expenses.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8" name="Text 5"/>
          <p:cNvSpPr/>
          <p:nvPr/>
        </p:nvSpPr>
        <p:spPr>
          <a:xfrm>
            <a:off x="7395210" y="4438624"/>
            <a:ext cx="6625114" cy="233839"/>
          </a:xfrm>
          <a:prstGeom prst="rect">
            <a:avLst/>
          </a:prstGeom>
          <a:noFill/>
          <a:ln/>
        </p:spPr>
        <p:txBody>
          <a:bodyPr wrap="none" lIns="0" tIns="0" rIns="0" bIns="0" rtlCol="0" anchor="t"/>
          <a:lstStyle/>
          <a:p>
            <a:pPr marL="342900" indent="-342900" algn="l">
              <a:lnSpc>
                <a:spcPts val="1800"/>
              </a:lnSpc>
              <a:buSzPct val="100000"/>
              <a:buChar char="•"/>
            </a:pPr>
            <a:r>
              <a:rPr lang="en-US" sz="1400" b="1" dirty="0">
                <a:solidFill>
                  <a:srgbClr val="000000"/>
                </a:solidFill>
                <a:latin typeface="Arial" panose="020B0604020202020204" pitchFamily="34" charset="0"/>
                <a:ea typeface="Calibri" panose="020F0502020204030204" pitchFamily="34" charset="0"/>
                <a:cs typeface="Arial" panose="020B0604020202020204" pitchFamily="34" charset="0"/>
              </a:rPr>
              <a:t>Tasks Table</a:t>
            </a:r>
            <a:r>
              <a:rPr lang="en-US" sz="1400" dirty="0">
                <a:solidFill>
                  <a:srgbClr val="000000"/>
                </a:solidFill>
                <a:latin typeface="Arial" panose="020B0604020202020204" pitchFamily="34" charset="0"/>
                <a:ea typeface="Calibri" panose="020F0502020204030204" pitchFamily="34" charset="0"/>
                <a:cs typeface="Arial" panose="020B0604020202020204" pitchFamily="34" charset="0"/>
              </a:rPr>
              <a:t>: Manages individual to-do items with descriptions and due dates.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9" name="Text 6"/>
          <p:cNvSpPr/>
          <p:nvPr/>
        </p:nvSpPr>
        <p:spPr>
          <a:xfrm>
            <a:off x="7315200" y="4988791"/>
            <a:ext cx="6625114" cy="233839"/>
          </a:xfrm>
          <a:prstGeom prst="rect">
            <a:avLst/>
          </a:prstGeom>
          <a:noFill/>
          <a:ln/>
        </p:spPr>
        <p:txBody>
          <a:bodyPr wrap="none" lIns="0" tIns="0" rIns="0" bIns="0" rtlCol="0" anchor="t"/>
          <a:lstStyle/>
          <a:p>
            <a:pPr marL="342900" indent="-342900" algn="l">
              <a:lnSpc>
                <a:spcPts val="1800"/>
              </a:lnSpc>
              <a:buSzPct val="100000"/>
              <a:buChar char="•"/>
            </a:pPr>
            <a:r>
              <a:rPr lang="en-US" sz="1400" b="1" dirty="0">
                <a:solidFill>
                  <a:srgbClr val="000000"/>
                </a:solidFill>
                <a:latin typeface="Arial" panose="020B0604020202020204" pitchFamily="34" charset="0"/>
                <a:ea typeface="Calibri" panose="020F0502020204030204" pitchFamily="34" charset="0"/>
                <a:cs typeface="Arial" panose="020B0604020202020204" pitchFamily="34" charset="0"/>
              </a:rPr>
              <a:t>Expenses Table</a:t>
            </a:r>
            <a:r>
              <a:rPr lang="en-US" sz="1400" dirty="0">
                <a:solidFill>
                  <a:srgbClr val="000000"/>
                </a:solidFill>
                <a:latin typeface="Arial" panose="020B0604020202020204" pitchFamily="34" charset="0"/>
                <a:ea typeface="Calibri" panose="020F0502020204030204" pitchFamily="34" charset="0"/>
                <a:cs typeface="Arial" panose="020B0604020202020204" pitchFamily="34" charset="0"/>
              </a:rPr>
              <a:t>: Tracks all financial outflows, linking to tasks or categories.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0" name="Text 7"/>
          <p:cNvSpPr/>
          <p:nvPr/>
        </p:nvSpPr>
        <p:spPr>
          <a:xfrm>
            <a:off x="7315200" y="5586427"/>
            <a:ext cx="6625114" cy="233839"/>
          </a:xfrm>
          <a:prstGeom prst="rect">
            <a:avLst/>
          </a:prstGeom>
          <a:noFill/>
          <a:ln/>
        </p:spPr>
        <p:txBody>
          <a:bodyPr wrap="none" lIns="0" tIns="0" rIns="0" bIns="0" rtlCol="0" anchor="t"/>
          <a:lstStyle/>
          <a:p>
            <a:pPr marL="342900" indent="-342900" algn="l">
              <a:lnSpc>
                <a:spcPts val="1800"/>
              </a:lnSpc>
              <a:buSzPct val="100000"/>
              <a:buChar char="•"/>
            </a:pPr>
            <a:r>
              <a:rPr lang="en-US" sz="1400" b="1" dirty="0">
                <a:solidFill>
                  <a:srgbClr val="000000"/>
                </a:solidFill>
                <a:latin typeface="Arial" panose="020B0604020202020204" pitchFamily="34" charset="0"/>
                <a:ea typeface="Calibri" panose="020F0502020204030204" pitchFamily="34" charset="0"/>
                <a:cs typeface="Arial" panose="020B0604020202020204" pitchFamily="34" charset="0"/>
              </a:rPr>
              <a:t>Budgets Table</a:t>
            </a:r>
            <a:r>
              <a:rPr lang="en-US" sz="1400" dirty="0">
                <a:solidFill>
                  <a:srgbClr val="000000"/>
                </a:solidFill>
                <a:latin typeface="Arial" panose="020B0604020202020204" pitchFamily="34" charset="0"/>
                <a:ea typeface="Calibri" panose="020F0502020204030204" pitchFamily="34" charset="0"/>
                <a:cs typeface="Arial" panose="020B0604020202020204" pitchFamily="34" charset="0"/>
              </a:rPr>
              <a:t>: Enables monthly financial planning and tracking.</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30079" y="589598"/>
            <a:ext cx="5477470" cy="562570"/>
          </a:xfrm>
          <a:prstGeom prst="rect">
            <a:avLst/>
          </a:prstGeom>
          <a:noFill/>
          <a:ln/>
        </p:spPr>
        <p:txBody>
          <a:bodyPr wrap="none" lIns="0" tIns="0" rIns="0" bIns="0" rtlCol="0" anchor="t"/>
          <a:lstStyle/>
          <a:p>
            <a:pPr marL="0" indent="0" algn="l">
              <a:lnSpc>
                <a:spcPts val="4400"/>
              </a:lnSpc>
              <a:buNone/>
            </a:pPr>
            <a:endParaRPr lang="en-US" sz="3500" dirty="0"/>
          </a:p>
        </p:txBody>
      </p:sp>
      <p:sp>
        <p:nvSpPr>
          <p:cNvPr id="3" name="Text 1"/>
          <p:cNvSpPr/>
          <p:nvPr/>
        </p:nvSpPr>
        <p:spPr>
          <a:xfrm>
            <a:off x="630079" y="1512213"/>
            <a:ext cx="13370243"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Here's a closer look at the structure of each table, including primary and foreign keys, data types, and constraints.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4" name="Shape 2"/>
          <p:cNvSpPr/>
          <p:nvPr/>
        </p:nvSpPr>
        <p:spPr>
          <a:xfrm>
            <a:off x="630079" y="2002750"/>
            <a:ext cx="13370243" cy="5146715"/>
          </a:xfrm>
          <a:prstGeom prst="roundRect">
            <a:avLst>
              <a:gd name="adj" fmla="val 1469"/>
            </a:avLst>
          </a:prstGeom>
          <a:noFill/>
          <a:ln w="7620">
            <a:solidFill>
              <a:srgbClr val="000000">
                <a:alpha val="8000"/>
              </a:srgbClr>
            </a:solidFill>
            <a:prstDash val="solid"/>
          </a:ln>
        </p:spPr>
      </p:sp>
      <p:sp>
        <p:nvSpPr>
          <p:cNvPr id="5" name="Shape 3"/>
          <p:cNvSpPr/>
          <p:nvPr/>
        </p:nvSpPr>
        <p:spPr>
          <a:xfrm>
            <a:off x="637699" y="2010370"/>
            <a:ext cx="13355002" cy="519232"/>
          </a:xfrm>
          <a:prstGeom prst="rect">
            <a:avLst/>
          </a:prstGeom>
          <a:solidFill>
            <a:srgbClr val="FFFFFF">
              <a:alpha val="4000"/>
            </a:srgbClr>
          </a:solidFill>
          <a:ln/>
        </p:spPr>
      </p:sp>
      <p:sp>
        <p:nvSpPr>
          <p:cNvPr id="6" name="Text 4"/>
          <p:cNvSpPr/>
          <p:nvPr/>
        </p:nvSpPr>
        <p:spPr>
          <a:xfrm>
            <a:off x="818078" y="2125980"/>
            <a:ext cx="2307074" cy="288012"/>
          </a:xfrm>
          <a:prstGeom prst="rect">
            <a:avLst/>
          </a:prstGeom>
          <a:noFill/>
          <a:ln/>
        </p:spPr>
        <p:txBody>
          <a:bodyPr wrap="none" lIns="0" tIns="0" rIns="0" bIns="0" rtlCol="0" anchor="t"/>
          <a:lstStyle/>
          <a:p>
            <a:pPr marL="0" indent="0" algn="l">
              <a:lnSpc>
                <a:spcPts val="2250"/>
              </a:lnSpc>
              <a:buNone/>
            </a:pPr>
            <a:r>
              <a:rPr lang="en-US" sz="1400" b="1" dirty="0">
                <a:solidFill>
                  <a:srgbClr val="443728"/>
                </a:solidFill>
                <a:latin typeface="Arial" panose="020B0604020202020204" pitchFamily="34" charset="0"/>
                <a:ea typeface="Calibri" panose="020F0502020204030204" pitchFamily="34" charset="0"/>
                <a:cs typeface="Arial" panose="020B0604020202020204" pitchFamily="34" charset="0"/>
              </a:rPr>
              <a:t>Table Name</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7" name="Text 5"/>
          <p:cNvSpPr/>
          <p:nvPr/>
        </p:nvSpPr>
        <p:spPr>
          <a:xfrm>
            <a:off x="3492818" y="2125980"/>
            <a:ext cx="2303264" cy="288012"/>
          </a:xfrm>
          <a:prstGeom prst="rect">
            <a:avLst/>
          </a:prstGeom>
          <a:noFill/>
          <a:ln/>
        </p:spPr>
        <p:txBody>
          <a:bodyPr wrap="none" lIns="0" tIns="0" rIns="0" bIns="0" rtlCol="0" anchor="t"/>
          <a:lstStyle/>
          <a:p>
            <a:pPr marL="0" indent="0" algn="l">
              <a:lnSpc>
                <a:spcPts val="2250"/>
              </a:lnSpc>
              <a:buNone/>
            </a:pPr>
            <a:r>
              <a:rPr lang="en-US" sz="1400" b="1" dirty="0">
                <a:solidFill>
                  <a:srgbClr val="443728"/>
                </a:solidFill>
                <a:latin typeface="Arial" panose="020B0604020202020204" pitchFamily="34" charset="0"/>
                <a:ea typeface="Calibri" panose="020F0502020204030204" pitchFamily="34" charset="0"/>
                <a:cs typeface="Arial" panose="020B0604020202020204" pitchFamily="34" charset="0"/>
              </a:rPr>
              <a:t>Key Columns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8" name="Text 6"/>
          <p:cNvSpPr/>
          <p:nvPr/>
        </p:nvSpPr>
        <p:spPr>
          <a:xfrm>
            <a:off x="6163747" y="2125980"/>
            <a:ext cx="2303264" cy="288012"/>
          </a:xfrm>
          <a:prstGeom prst="rect">
            <a:avLst/>
          </a:prstGeom>
          <a:noFill/>
          <a:ln/>
        </p:spPr>
        <p:txBody>
          <a:bodyPr wrap="none" lIns="0" tIns="0" rIns="0" bIns="0" rtlCol="0" anchor="t"/>
          <a:lstStyle/>
          <a:p>
            <a:pPr marL="0" indent="0" algn="l">
              <a:lnSpc>
                <a:spcPts val="2250"/>
              </a:lnSpc>
              <a:buNone/>
            </a:pPr>
            <a:r>
              <a:rPr lang="en-US" sz="1400" b="1" dirty="0">
                <a:solidFill>
                  <a:srgbClr val="443728"/>
                </a:solidFill>
                <a:latin typeface="Arial" panose="020B0604020202020204" pitchFamily="34" charset="0"/>
                <a:ea typeface="Calibri" panose="020F0502020204030204" pitchFamily="34" charset="0"/>
                <a:cs typeface="Arial" panose="020B0604020202020204" pitchFamily="34" charset="0"/>
              </a:rPr>
              <a:t>Other Key Columns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9" name="Text 7"/>
          <p:cNvSpPr/>
          <p:nvPr/>
        </p:nvSpPr>
        <p:spPr>
          <a:xfrm>
            <a:off x="8834676" y="2125980"/>
            <a:ext cx="2303264" cy="288012"/>
          </a:xfrm>
          <a:prstGeom prst="rect">
            <a:avLst/>
          </a:prstGeom>
          <a:noFill/>
          <a:ln/>
        </p:spPr>
        <p:txBody>
          <a:bodyPr wrap="none" lIns="0" tIns="0" rIns="0" bIns="0" rtlCol="0" anchor="t"/>
          <a:lstStyle/>
          <a:p>
            <a:pPr marL="0" indent="0" algn="l">
              <a:lnSpc>
                <a:spcPts val="2250"/>
              </a:lnSpc>
              <a:buNone/>
            </a:pPr>
            <a:r>
              <a:rPr lang="en-US" sz="1400" b="1" dirty="0">
                <a:solidFill>
                  <a:srgbClr val="443728"/>
                </a:solidFill>
                <a:latin typeface="Arial" panose="020B0604020202020204" pitchFamily="34" charset="0"/>
                <a:ea typeface="Calibri" panose="020F0502020204030204" pitchFamily="34" charset="0"/>
                <a:cs typeface="Arial" panose="020B0604020202020204" pitchFamily="34" charset="0"/>
              </a:rPr>
              <a:t>Constraints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0" name="Text 8"/>
          <p:cNvSpPr/>
          <p:nvPr/>
        </p:nvSpPr>
        <p:spPr>
          <a:xfrm>
            <a:off x="11505605" y="2125980"/>
            <a:ext cx="2307074" cy="288012"/>
          </a:xfrm>
          <a:prstGeom prst="rect">
            <a:avLst/>
          </a:prstGeom>
          <a:noFill/>
          <a:ln/>
        </p:spPr>
        <p:txBody>
          <a:bodyPr wrap="none" lIns="0" tIns="0" rIns="0" bIns="0" rtlCol="0" anchor="t"/>
          <a:lstStyle/>
          <a:p>
            <a:pPr marL="0" indent="0" algn="l">
              <a:lnSpc>
                <a:spcPts val="2250"/>
              </a:lnSpc>
              <a:buNone/>
            </a:pPr>
            <a:r>
              <a:rPr lang="en-US" sz="1400" b="1" dirty="0">
                <a:solidFill>
                  <a:srgbClr val="443728"/>
                </a:solidFill>
                <a:latin typeface="Arial" panose="020B0604020202020204" pitchFamily="34" charset="0"/>
                <a:ea typeface="Calibri" panose="020F0502020204030204" pitchFamily="34" charset="0"/>
                <a:cs typeface="Arial" panose="020B0604020202020204" pitchFamily="34" charset="0"/>
              </a:rPr>
              <a:t>Purpose</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1" name="Shape 9"/>
          <p:cNvSpPr/>
          <p:nvPr/>
        </p:nvSpPr>
        <p:spPr>
          <a:xfrm>
            <a:off x="637699" y="2529602"/>
            <a:ext cx="13355002" cy="807244"/>
          </a:xfrm>
          <a:prstGeom prst="rect">
            <a:avLst/>
          </a:prstGeom>
          <a:solidFill>
            <a:srgbClr val="000000">
              <a:alpha val="4000"/>
            </a:srgbClr>
          </a:solidFill>
          <a:ln/>
        </p:spPr>
        <p:txBody>
          <a:bodyPr/>
          <a:lstStyle/>
          <a:p>
            <a:endParaRPr lang="en-US"/>
          </a:p>
        </p:txBody>
      </p:sp>
      <p:sp>
        <p:nvSpPr>
          <p:cNvPr id="12" name="Text 10"/>
          <p:cNvSpPr/>
          <p:nvPr/>
        </p:nvSpPr>
        <p:spPr>
          <a:xfrm>
            <a:off x="818078" y="2645212"/>
            <a:ext cx="230707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USERS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3" name="Text 11"/>
          <p:cNvSpPr/>
          <p:nvPr/>
        </p:nvSpPr>
        <p:spPr>
          <a:xfrm>
            <a:off x="3492818" y="2645212"/>
            <a:ext cx="230326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user_id (PK)</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4" name="Text 12"/>
          <p:cNvSpPr/>
          <p:nvPr/>
        </p:nvSpPr>
        <p:spPr>
          <a:xfrm>
            <a:off x="6163747" y="2645212"/>
            <a:ext cx="2303264" cy="576024"/>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username, email, password</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5" name="Text 13"/>
          <p:cNvSpPr/>
          <p:nvPr/>
        </p:nvSpPr>
        <p:spPr>
          <a:xfrm>
            <a:off x="8834676" y="2645212"/>
            <a:ext cx="2303264" cy="576024"/>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email UNIQUE, username NOT NULL</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6" name="Text 14"/>
          <p:cNvSpPr/>
          <p:nvPr/>
        </p:nvSpPr>
        <p:spPr>
          <a:xfrm>
            <a:off x="11505605" y="2645212"/>
            <a:ext cx="2307074" cy="576024"/>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User authentication &amp; profile</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7" name="Shape 15"/>
          <p:cNvSpPr/>
          <p:nvPr/>
        </p:nvSpPr>
        <p:spPr>
          <a:xfrm>
            <a:off x="637699" y="3336846"/>
            <a:ext cx="13355002" cy="807244"/>
          </a:xfrm>
          <a:prstGeom prst="rect">
            <a:avLst/>
          </a:prstGeom>
          <a:solidFill>
            <a:srgbClr val="FFFFFF">
              <a:alpha val="4000"/>
            </a:srgbClr>
          </a:solidFill>
          <a:ln/>
        </p:spPr>
      </p:sp>
      <p:sp>
        <p:nvSpPr>
          <p:cNvPr id="18" name="Text 16"/>
          <p:cNvSpPr/>
          <p:nvPr/>
        </p:nvSpPr>
        <p:spPr>
          <a:xfrm>
            <a:off x="818078" y="3452455"/>
            <a:ext cx="230707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CATAGORIES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9" name="Text 17"/>
          <p:cNvSpPr/>
          <p:nvPr/>
        </p:nvSpPr>
        <p:spPr>
          <a:xfrm>
            <a:off x="3492818" y="3452455"/>
            <a:ext cx="230326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category_id (PK)</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20" name="Text 18"/>
          <p:cNvSpPr/>
          <p:nvPr/>
        </p:nvSpPr>
        <p:spPr>
          <a:xfrm>
            <a:off x="6163747" y="3452455"/>
            <a:ext cx="2303264" cy="576024"/>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category_name, category_type</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21" name="Text 19"/>
          <p:cNvSpPr/>
          <p:nvPr/>
        </p:nvSpPr>
        <p:spPr>
          <a:xfrm>
            <a:off x="8834676" y="3452455"/>
            <a:ext cx="2303264" cy="576024"/>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category_type IN ('task', 'expense')</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22" name="Text 20"/>
          <p:cNvSpPr/>
          <p:nvPr/>
        </p:nvSpPr>
        <p:spPr>
          <a:xfrm>
            <a:off x="11505605" y="3452455"/>
            <a:ext cx="2307074" cy="576024"/>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Categorises tasks and expenses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23" name="Shape 21"/>
          <p:cNvSpPr/>
          <p:nvPr/>
        </p:nvSpPr>
        <p:spPr>
          <a:xfrm>
            <a:off x="637699" y="4144089"/>
            <a:ext cx="13355002" cy="1095256"/>
          </a:xfrm>
          <a:prstGeom prst="rect">
            <a:avLst/>
          </a:prstGeom>
          <a:solidFill>
            <a:srgbClr val="000000">
              <a:alpha val="4000"/>
            </a:srgbClr>
          </a:solidFill>
          <a:ln/>
        </p:spPr>
      </p:sp>
      <p:sp>
        <p:nvSpPr>
          <p:cNvPr id="24" name="Text 22"/>
          <p:cNvSpPr/>
          <p:nvPr/>
        </p:nvSpPr>
        <p:spPr>
          <a:xfrm>
            <a:off x="818078" y="4259699"/>
            <a:ext cx="230707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TASKS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25" name="Text 23"/>
          <p:cNvSpPr/>
          <p:nvPr/>
        </p:nvSpPr>
        <p:spPr>
          <a:xfrm>
            <a:off x="3492818" y="4259699"/>
            <a:ext cx="230326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task_id (PK)</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26" name="Text 24"/>
          <p:cNvSpPr/>
          <p:nvPr/>
        </p:nvSpPr>
        <p:spPr>
          <a:xfrm>
            <a:off x="6163747" y="4259699"/>
            <a:ext cx="2303264" cy="864037"/>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user_id (FK), title, description, category_id (FK), status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27" name="Text 25"/>
          <p:cNvSpPr/>
          <p:nvPr/>
        </p:nvSpPr>
        <p:spPr>
          <a:xfrm>
            <a:off x="8834676" y="4259699"/>
            <a:ext cx="2303264" cy="864037"/>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status IN ('pending', 'completed'), user_id REF USERS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28" name="Text 26"/>
          <p:cNvSpPr/>
          <p:nvPr/>
        </p:nvSpPr>
        <p:spPr>
          <a:xfrm>
            <a:off x="11505605" y="4259699"/>
            <a:ext cx="230707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Manages user's to-do items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29" name="Shape 27"/>
          <p:cNvSpPr/>
          <p:nvPr/>
        </p:nvSpPr>
        <p:spPr>
          <a:xfrm>
            <a:off x="622458" y="5220186"/>
            <a:ext cx="13355002" cy="1095256"/>
          </a:xfrm>
          <a:prstGeom prst="rect">
            <a:avLst/>
          </a:prstGeom>
          <a:solidFill>
            <a:srgbClr val="FFFFFF">
              <a:alpha val="4000"/>
            </a:srgbClr>
          </a:solidFill>
          <a:ln/>
        </p:spPr>
      </p:sp>
      <p:sp>
        <p:nvSpPr>
          <p:cNvPr id="30" name="Text 28"/>
          <p:cNvSpPr/>
          <p:nvPr/>
        </p:nvSpPr>
        <p:spPr>
          <a:xfrm>
            <a:off x="818078" y="5354955"/>
            <a:ext cx="230707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EXPENSES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31" name="Text 29"/>
          <p:cNvSpPr/>
          <p:nvPr/>
        </p:nvSpPr>
        <p:spPr>
          <a:xfrm>
            <a:off x="3492818" y="5354955"/>
            <a:ext cx="230326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expense_id (PK)</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32" name="Text 30"/>
          <p:cNvSpPr/>
          <p:nvPr/>
        </p:nvSpPr>
        <p:spPr>
          <a:xfrm>
            <a:off x="6163747" y="5354955"/>
            <a:ext cx="2303264" cy="864037"/>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user_id (FK), category_id (FK), task_id (FK), amount, expense_date</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33" name="Text 31"/>
          <p:cNvSpPr/>
          <p:nvPr/>
        </p:nvSpPr>
        <p:spPr>
          <a:xfrm>
            <a:off x="8834676" y="5354955"/>
            <a:ext cx="2303264" cy="864037"/>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user_id REF USERS, category_id REF CATEGORIES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34" name="Text 32"/>
          <p:cNvSpPr/>
          <p:nvPr/>
        </p:nvSpPr>
        <p:spPr>
          <a:xfrm>
            <a:off x="11505605" y="5354955"/>
            <a:ext cx="2307074" cy="576024"/>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Tracks financial expenditures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35" name="Shape 33"/>
          <p:cNvSpPr/>
          <p:nvPr/>
        </p:nvSpPr>
        <p:spPr>
          <a:xfrm>
            <a:off x="645320" y="6166783"/>
            <a:ext cx="13355002" cy="807244"/>
          </a:xfrm>
          <a:prstGeom prst="rect">
            <a:avLst/>
          </a:prstGeom>
          <a:solidFill>
            <a:srgbClr val="000000">
              <a:alpha val="4000"/>
            </a:srgbClr>
          </a:solidFill>
          <a:ln/>
        </p:spPr>
      </p:sp>
      <p:sp>
        <p:nvSpPr>
          <p:cNvPr id="36" name="Text 34"/>
          <p:cNvSpPr/>
          <p:nvPr/>
        </p:nvSpPr>
        <p:spPr>
          <a:xfrm>
            <a:off x="818078" y="6450211"/>
            <a:ext cx="230707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BUDGETS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37" name="Text 35"/>
          <p:cNvSpPr/>
          <p:nvPr/>
        </p:nvSpPr>
        <p:spPr>
          <a:xfrm>
            <a:off x="3492818" y="6450211"/>
            <a:ext cx="230326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budget_id (PK)</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38" name="Text 36"/>
          <p:cNvSpPr/>
          <p:nvPr/>
        </p:nvSpPr>
        <p:spPr>
          <a:xfrm>
            <a:off x="6163747" y="6450211"/>
            <a:ext cx="2303264" cy="576024"/>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user_id (FK), month, amount</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39" name="Text 37"/>
          <p:cNvSpPr/>
          <p:nvPr/>
        </p:nvSpPr>
        <p:spPr>
          <a:xfrm>
            <a:off x="8834676" y="6450211"/>
            <a:ext cx="2303264"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user_id REF USERS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40" name="Text 38"/>
          <p:cNvSpPr/>
          <p:nvPr/>
        </p:nvSpPr>
        <p:spPr>
          <a:xfrm>
            <a:off x="11505605" y="6450211"/>
            <a:ext cx="2307074" cy="576024"/>
          </a:xfrm>
          <a:prstGeom prst="rect">
            <a:avLst/>
          </a:prstGeom>
          <a:noFill/>
          <a:ln/>
        </p:spPr>
        <p:txBody>
          <a:bodyPr wrap="squar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Sets monthly spending limits</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41" name="Text 39"/>
          <p:cNvSpPr/>
          <p:nvPr/>
        </p:nvSpPr>
        <p:spPr>
          <a:xfrm>
            <a:off x="2850078" y="7031831"/>
            <a:ext cx="13370243" cy="288012"/>
          </a:xfrm>
          <a:prstGeom prst="rect">
            <a:avLst/>
          </a:prstGeom>
          <a:noFill/>
          <a:ln/>
        </p:spPr>
        <p:txBody>
          <a:bodyPr wrap="none" lIns="0" tIns="0" rIns="0" bIns="0" rtlCol="0" anchor="t"/>
          <a:lstStyle/>
          <a:p>
            <a:pPr marL="0" indent="0" algn="l">
              <a:lnSpc>
                <a:spcPts val="2250"/>
              </a:lnSpc>
              <a:buNone/>
            </a:pPr>
            <a:r>
              <a:rPr lang="en-US" sz="1400" dirty="0">
                <a:solidFill>
                  <a:srgbClr val="443728"/>
                </a:solidFill>
                <a:latin typeface="Arial" panose="020B0604020202020204" pitchFamily="34" charset="0"/>
                <a:ea typeface="Calibri" panose="020F0502020204030204" pitchFamily="34" charset="0"/>
                <a:cs typeface="Arial" panose="020B0604020202020204" pitchFamily="34" charset="0"/>
              </a:rPr>
              <a:t>Each table is designed to be highly normalised, ensuring data integrity and minimising redundancy.</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42" name="Rectangle 41">
            <a:extLst>
              <a:ext uri="{FF2B5EF4-FFF2-40B4-BE49-F238E27FC236}">
                <a16:creationId xmlns:a16="http://schemas.microsoft.com/office/drawing/2014/main" id="{5E983422-0B2D-4FC2-B7F4-26CA74D2F54E}"/>
              </a:ext>
            </a:extLst>
          </p:cNvPr>
          <p:cNvSpPr/>
          <p:nvPr/>
        </p:nvSpPr>
        <p:spPr>
          <a:xfrm>
            <a:off x="637699" y="541480"/>
            <a:ext cx="6494085" cy="633828"/>
          </a:xfrm>
          <a:prstGeom prst="rect">
            <a:avLst/>
          </a:prstGeom>
        </p:spPr>
        <p:txBody>
          <a:bodyPr wrap="none">
            <a:spAutoFit/>
          </a:bodyPr>
          <a:lstStyle/>
          <a:p>
            <a:pPr>
              <a:lnSpc>
                <a:spcPts val="4400"/>
              </a:lnSpc>
            </a:pPr>
            <a:r>
              <a:rPr lang="en-US" sz="3600" b="1" dirty="0">
                <a:solidFill>
                  <a:srgbClr val="443728"/>
                </a:solidFill>
                <a:latin typeface="Arial" panose="020B0604020202020204" pitchFamily="34" charset="0"/>
                <a:ea typeface="Calibri" panose="020F0502020204030204" pitchFamily="34" charset="0"/>
                <a:cs typeface="Arial" panose="020B0604020202020204" pitchFamily="34" charset="0"/>
              </a:rPr>
              <a:t>Detailed Schema Breakdown</a:t>
            </a:r>
            <a:endParaRPr lang="en-US" sz="3600" dirty="0">
              <a:latin typeface="Arial" panose="020B0604020202020204" pitchFamily="34" charset="0"/>
              <a:ea typeface="Calibri" panose="020F0502020204030204" pitchFamily="34" charset="0"/>
              <a:cs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084733" y="0"/>
            <a:ext cx="5545667" cy="7378700"/>
          </a:xfrm>
          <a:prstGeom prst="rect">
            <a:avLst/>
          </a:prstGeom>
        </p:spPr>
      </p:pic>
      <p:sp>
        <p:nvSpPr>
          <p:cNvPr id="3" name="Text 0"/>
          <p:cNvSpPr/>
          <p:nvPr/>
        </p:nvSpPr>
        <p:spPr>
          <a:xfrm>
            <a:off x="651867" y="560665"/>
            <a:ext cx="2328148" cy="290870"/>
          </a:xfrm>
          <a:prstGeom prst="rect">
            <a:avLst/>
          </a:prstGeom>
          <a:noFill/>
          <a:ln/>
        </p:spPr>
        <p:txBody>
          <a:bodyPr wrap="none" lIns="0" tIns="0" rIns="0" bIns="0" rtlCol="0" anchor="t"/>
          <a:lstStyle/>
          <a:p>
            <a:pPr marL="0" indent="0" algn="l">
              <a:lnSpc>
                <a:spcPts val="2250"/>
              </a:lnSpc>
              <a:buNone/>
            </a:pPr>
            <a:endParaRPr lang="en-US" sz="1800" dirty="0"/>
          </a:p>
        </p:txBody>
      </p:sp>
      <p:sp>
        <p:nvSpPr>
          <p:cNvPr id="4" name="Text 1"/>
          <p:cNvSpPr/>
          <p:nvPr/>
        </p:nvSpPr>
        <p:spPr>
          <a:xfrm>
            <a:off x="1234202" y="795850"/>
            <a:ext cx="6675596" cy="803196"/>
          </a:xfrm>
          <a:prstGeom prst="rect">
            <a:avLst/>
          </a:prstGeom>
          <a:noFill/>
          <a:ln/>
        </p:spPr>
        <p:txBody>
          <a:bodyPr wrap="none" lIns="0" tIns="0" rIns="0" bIns="0" rtlCol="0" anchor="t"/>
          <a:lstStyle/>
          <a:p>
            <a:pPr marL="0" indent="0" algn="ctr">
              <a:lnSpc>
                <a:spcPts val="6300"/>
              </a:lnSpc>
              <a:buNone/>
            </a:pPr>
            <a:r>
              <a:rPr lang="en-US" sz="5050" b="1" dirty="0">
                <a:latin typeface="Arial" panose="020B0604020202020204" pitchFamily="34" charset="0"/>
                <a:ea typeface="Calibri" panose="020F0502020204030204" pitchFamily="34" charset="0"/>
                <a:cs typeface="Arial" panose="020B0604020202020204" pitchFamily="34" charset="0"/>
              </a:rPr>
              <a:t>Populating the Database</a:t>
            </a:r>
            <a:endParaRPr lang="en-US" sz="5050" dirty="0">
              <a:latin typeface="Arial" panose="020B0604020202020204" pitchFamily="34" charset="0"/>
              <a:ea typeface="Calibri" panose="020F0502020204030204" pitchFamily="34" charset="0"/>
              <a:cs typeface="Arial" panose="020B0604020202020204" pitchFamily="34" charset="0"/>
            </a:endParaRPr>
          </a:p>
        </p:txBody>
      </p:sp>
      <p:sp>
        <p:nvSpPr>
          <p:cNvPr id="5" name="Text 2"/>
          <p:cNvSpPr/>
          <p:nvPr/>
        </p:nvSpPr>
        <p:spPr>
          <a:xfrm>
            <a:off x="651867" y="1913096"/>
            <a:ext cx="7840266" cy="893683"/>
          </a:xfrm>
          <a:prstGeom prst="rect">
            <a:avLst/>
          </a:prstGeom>
          <a:noFill/>
          <a:ln/>
        </p:spPr>
        <p:txBody>
          <a:bodyPr wrap="square" lIns="0" tIns="0" rIns="0" bIns="0" rtlCol="0" anchor="t"/>
          <a:lstStyle/>
          <a:p>
            <a:pPr marL="0" indent="0" algn="ctr">
              <a:lnSpc>
                <a:spcPts val="2300"/>
              </a:lnSpc>
              <a:buNone/>
            </a:pPr>
            <a:r>
              <a:rPr lang="en-US" sz="1450" dirty="0">
                <a:solidFill>
                  <a:srgbClr val="000000"/>
                </a:solidFill>
                <a:latin typeface="Arial" panose="020B0604020202020204" pitchFamily="34" charset="0"/>
                <a:ea typeface="Calibri" panose="020F0502020204030204" pitchFamily="34" charset="0"/>
                <a:cs typeface="Arial" panose="020B0604020202020204" pitchFamily="34" charset="0"/>
              </a:rPr>
              <a:t>To test our schema and demonstrate functionality, we've populated the database with sample data across all tables. This allows us to immediately begin querying and interacting with the system.</a:t>
            </a:r>
            <a:endParaRPr lang="en-US" sz="1450" dirty="0">
              <a:latin typeface="Arial" panose="020B0604020202020204" pitchFamily="34" charset="0"/>
              <a:ea typeface="Calibri" panose="020F0502020204030204" pitchFamily="34" charset="0"/>
              <a:cs typeface="Arial" panose="020B0604020202020204" pitchFamily="34" charset="0"/>
            </a:endParaRPr>
          </a:p>
        </p:txBody>
      </p:sp>
      <p:sp>
        <p:nvSpPr>
          <p:cNvPr id="6" name="Text 3"/>
          <p:cNvSpPr/>
          <p:nvPr/>
        </p:nvSpPr>
        <p:spPr>
          <a:xfrm>
            <a:off x="701628" y="3705106"/>
            <a:ext cx="2793802" cy="349210"/>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Arial" panose="020B0604020202020204" pitchFamily="34" charset="0"/>
                <a:ea typeface="Calibri" panose="020F0502020204030204" pitchFamily="34" charset="0"/>
                <a:cs typeface="Arial" panose="020B0604020202020204" pitchFamily="34" charset="0"/>
              </a:rPr>
              <a:t>Sample Users</a:t>
            </a:r>
            <a:endParaRPr lang="en-US" sz="2150" dirty="0">
              <a:latin typeface="Arial" panose="020B0604020202020204" pitchFamily="34" charset="0"/>
              <a:ea typeface="Calibri" panose="020F0502020204030204" pitchFamily="34" charset="0"/>
              <a:cs typeface="Arial" panose="020B0604020202020204" pitchFamily="34" charset="0"/>
            </a:endParaRPr>
          </a:p>
        </p:txBody>
      </p:sp>
      <p:sp>
        <p:nvSpPr>
          <p:cNvPr id="7" name="Text 4"/>
          <p:cNvSpPr/>
          <p:nvPr/>
        </p:nvSpPr>
        <p:spPr>
          <a:xfrm>
            <a:off x="848690" y="4251207"/>
            <a:ext cx="3692962" cy="297894"/>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000000"/>
                </a:solidFill>
                <a:latin typeface="Arial" panose="020B0604020202020204" pitchFamily="34" charset="0"/>
                <a:ea typeface="Calibri" panose="020F0502020204030204" pitchFamily="34" charset="0"/>
                <a:cs typeface="Arial" panose="020B0604020202020204" pitchFamily="34" charset="0"/>
              </a:rPr>
              <a:t>Alice, Bob, Charlie, Diana, Eve</a:t>
            </a:r>
            <a:endParaRPr lang="en-US" sz="1450" dirty="0">
              <a:latin typeface="Arial" panose="020B0604020202020204" pitchFamily="34" charset="0"/>
              <a:ea typeface="Calibri" panose="020F0502020204030204" pitchFamily="34" charset="0"/>
              <a:cs typeface="Arial" panose="020B0604020202020204" pitchFamily="34" charset="0"/>
            </a:endParaRPr>
          </a:p>
        </p:txBody>
      </p:sp>
      <p:sp>
        <p:nvSpPr>
          <p:cNvPr id="8" name="Text 5"/>
          <p:cNvSpPr/>
          <p:nvPr/>
        </p:nvSpPr>
        <p:spPr>
          <a:xfrm>
            <a:off x="701628" y="4778335"/>
            <a:ext cx="2793802" cy="349210"/>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Arial" panose="020B0604020202020204" pitchFamily="34" charset="0"/>
                <a:ea typeface="Calibri" panose="020F0502020204030204" pitchFamily="34" charset="0"/>
                <a:cs typeface="Arial" panose="020B0604020202020204" pitchFamily="34" charset="0"/>
              </a:rPr>
              <a:t>Sample Categories</a:t>
            </a:r>
            <a:endParaRPr lang="en-US" sz="2150" dirty="0">
              <a:latin typeface="Arial" panose="020B0604020202020204" pitchFamily="34" charset="0"/>
              <a:ea typeface="Calibri" panose="020F0502020204030204" pitchFamily="34" charset="0"/>
              <a:cs typeface="Arial" panose="020B0604020202020204" pitchFamily="34" charset="0"/>
            </a:endParaRPr>
          </a:p>
        </p:txBody>
      </p:sp>
      <p:sp>
        <p:nvSpPr>
          <p:cNvPr id="9" name="Text 6"/>
          <p:cNvSpPr/>
          <p:nvPr/>
        </p:nvSpPr>
        <p:spPr>
          <a:xfrm>
            <a:off x="879038" y="5313759"/>
            <a:ext cx="3692962" cy="297894"/>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000000"/>
                </a:solidFill>
                <a:latin typeface="Arial" panose="020B0604020202020204" pitchFamily="34" charset="0"/>
                <a:ea typeface="Calibri" panose="020F0502020204030204" pitchFamily="34" charset="0"/>
                <a:cs typeface="Arial" panose="020B0604020202020204" pitchFamily="34" charset="0"/>
              </a:rPr>
              <a:t>Work, Personal (tasks)</a:t>
            </a:r>
            <a:endParaRPr lang="en-US" sz="1450" dirty="0">
              <a:latin typeface="Arial" panose="020B0604020202020204" pitchFamily="34" charset="0"/>
              <a:ea typeface="Calibri" panose="020F0502020204030204" pitchFamily="34" charset="0"/>
              <a:cs typeface="Arial" panose="020B0604020202020204" pitchFamily="34" charset="0"/>
            </a:endParaRPr>
          </a:p>
        </p:txBody>
      </p:sp>
      <p:sp>
        <p:nvSpPr>
          <p:cNvPr id="10" name="Text 7"/>
          <p:cNvSpPr/>
          <p:nvPr/>
        </p:nvSpPr>
        <p:spPr>
          <a:xfrm>
            <a:off x="879038" y="5743256"/>
            <a:ext cx="3692962" cy="297894"/>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000000"/>
                </a:solidFill>
                <a:latin typeface="Arial" panose="020B0604020202020204" pitchFamily="34" charset="0"/>
                <a:ea typeface="Calibri" panose="020F0502020204030204" pitchFamily="34" charset="0"/>
                <a:cs typeface="Arial" panose="020B0604020202020204" pitchFamily="34" charset="0"/>
              </a:rPr>
              <a:t>Food, Transport, Shopping (expenses)</a:t>
            </a:r>
            <a:endParaRPr lang="en-US" sz="1450" dirty="0">
              <a:latin typeface="Arial" panose="020B0604020202020204" pitchFamily="34" charset="0"/>
              <a:ea typeface="Calibri" panose="020F0502020204030204" pitchFamily="34" charset="0"/>
              <a:cs typeface="Arial" panose="020B0604020202020204" pitchFamily="34" charset="0"/>
            </a:endParaRPr>
          </a:p>
        </p:txBody>
      </p:sp>
      <p:sp>
        <p:nvSpPr>
          <p:cNvPr id="11" name="Text 8"/>
          <p:cNvSpPr/>
          <p:nvPr/>
        </p:nvSpPr>
        <p:spPr>
          <a:xfrm>
            <a:off x="4784943" y="3117415"/>
            <a:ext cx="2793802" cy="349210"/>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Arial" panose="020B0604020202020204" pitchFamily="34" charset="0"/>
                <a:ea typeface="Calibri" panose="020F0502020204030204" pitchFamily="34" charset="0"/>
                <a:cs typeface="Arial" panose="020B0604020202020204" pitchFamily="34" charset="0"/>
              </a:rPr>
              <a:t>Sample Tasks</a:t>
            </a:r>
            <a:endParaRPr lang="en-US" sz="2150" dirty="0">
              <a:latin typeface="Arial" panose="020B0604020202020204" pitchFamily="34" charset="0"/>
              <a:ea typeface="Calibri" panose="020F0502020204030204" pitchFamily="34" charset="0"/>
              <a:cs typeface="Arial" panose="020B0604020202020204" pitchFamily="34" charset="0"/>
            </a:endParaRPr>
          </a:p>
        </p:txBody>
      </p:sp>
      <p:sp>
        <p:nvSpPr>
          <p:cNvPr id="12" name="Text 9"/>
          <p:cNvSpPr/>
          <p:nvPr/>
        </p:nvSpPr>
        <p:spPr>
          <a:xfrm>
            <a:off x="5114862" y="3538776"/>
            <a:ext cx="3692962" cy="595789"/>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000000"/>
                </a:solidFill>
                <a:latin typeface="Arial" panose="020B0604020202020204" pitchFamily="34" charset="0"/>
                <a:ea typeface="Calibri" panose="020F0502020204030204" pitchFamily="34" charset="0"/>
                <a:cs typeface="Arial" panose="020B0604020202020204" pitchFamily="34" charset="0"/>
              </a:rPr>
              <a:t>Complete project, Buy groceries, Team meeting</a:t>
            </a:r>
            <a:endParaRPr lang="en-US" sz="1450" dirty="0">
              <a:latin typeface="Arial" panose="020B0604020202020204" pitchFamily="34" charset="0"/>
              <a:ea typeface="Calibri" panose="020F0502020204030204" pitchFamily="34" charset="0"/>
              <a:cs typeface="Arial" panose="020B0604020202020204" pitchFamily="34" charset="0"/>
            </a:endParaRPr>
          </a:p>
        </p:txBody>
      </p:sp>
      <p:sp>
        <p:nvSpPr>
          <p:cNvPr id="13" name="Text 10"/>
          <p:cNvSpPr/>
          <p:nvPr/>
        </p:nvSpPr>
        <p:spPr>
          <a:xfrm>
            <a:off x="5134252" y="4160758"/>
            <a:ext cx="3692962" cy="297894"/>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000000"/>
                </a:solidFill>
                <a:latin typeface="Arial" panose="020B0604020202020204" pitchFamily="34" charset="0"/>
                <a:ea typeface="Calibri" panose="020F0502020204030204" pitchFamily="34" charset="0"/>
                <a:cs typeface="Arial" panose="020B0604020202020204" pitchFamily="34" charset="0"/>
              </a:rPr>
              <a:t>Gym workout, Call client</a:t>
            </a:r>
            <a:endParaRPr lang="en-US" sz="1450" dirty="0">
              <a:latin typeface="Arial" panose="020B0604020202020204" pitchFamily="34" charset="0"/>
              <a:ea typeface="Calibri" panose="020F0502020204030204" pitchFamily="34" charset="0"/>
              <a:cs typeface="Arial" panose="020B0604020202020204" pitchFamily="34" charset="0"/>
            </a:endParaRPr>
          </a:p>
        </p:txBody>
      </p:sp>
      <p:sp>
        <p:nvSpPr>
          <p:cNvPr id="14" name="Text 11"/>
          <p:cNvSpPr/>
          <p:nvPr/>
        </p:nvSpPr>
        <p:spPr>
          <a:xfrm>
            <a:off x="4847133" y="4789409"/>
            <a:ext cx="2793802" cy="349210"/>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Arial" panose="020B0604020202020204" pitchFamily="34" charset="0"/>
                <a:ea typeface="Calibri" panose="020F0502020204030204" pitchFamily="34" charset="0"/>
                <a:cs typeface="Arial" panose="020B0604020202020204" pitchFamily="34" charset="0"/>
              </a:rPr>
              <a:t>Sample Expenses</a:t>
            </a:r>
            <a:endParaRPr lang="en-US" sz="2150" dirty="0">
              <a:latin typeface="Arial" panose="020B0604020202020204" pitchFamily="34" charset="0"/>
              <a:ea typeface="Calibri" panose="020F0502020204030204" pitchFamily="34" charset="0"/>
              <a:cs typeface="Arial" panose="020B0604020202020204" pitchFamily="34" charset="0"/>
            </a:endParaRPr>
          </a:p>
        </p:txBody>
      </p:sp>
      <p:sp>
        <p:nvSpPr>
          <p:cNvPr id="15" name="Text 12"/>
          <p:cNvSpPr/>
          <p:nvPr/>
        </p:nvSpPr>
        <p:spPr>
          <a:xfrm>
            <a:off x="5154340" y="5262443"/>
            <a:ext cx="3692962" cy="297894"/>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000000"/>
                </a:solidFill>
                <a:latin typeface="Arial" panose="020B0604020202020204" pitchFamily="34" charset="0"/>
                <a:ea typeface="Calibri" panose="020F0502020204030204" pitchFamily="34" charset="0"/>
                <a:cs typeface="Arial" panose="020B0604020202020204" pitchFamily="34" charset="0"/>
              </a:rPr>
              <a:t>Lunch at cafe, Taxi fare, Concert tickets</a:t>
            </a:r>
            <a:endParaRPr lang="en-US" sz="1450" dirty="0">
              <a:latin typeface="Arial" panose="020B0604020202020204" pitchFamily="34" charset="0"/>
              <a:ea typeface="Calibri" panose="020F0502020204030204" pitchFamily="34" charset="0"/>
              <a:cs typeface="Arial" panose="020B0604020202020204" pitchFamily="34" charset="0"/>
            </a:endParaRPr>
          </a:p>
        </p:txBody>
      </p:sp>
      <p:sp>
        <p:nvSpPr>
          <p:cNvPr id="16" name="Text 13"/>
          <p:cNvSpPr/>
          <p:nvPr/>
        </p:nvSpPr>
        <p:spPr>
          <a:xfrm>
            <a:off x="5136328" y="5708926"/>
            <a:ext cx="3692962" cy="297894"/>
          </a:xfrm>
          <a:prstGeom prst="rect">
            <a:avLst/>
          </a:prstGeom>
          <a:noFill/>
          <a:ln/>
        </p:spPr>
        <p:txBody>
          <a:bodyPr wrap="none" lIns="0" tIns="0" rIns="0" bIns="0" rtlCol="0" anchor="t"/>
          <a:lstStyle/>
          <a:p>
            <a:pPr marL="342900" indent="-342900" algn="l">
              <a:lnSpc>
                <a:spcPts val="2300"/>
              </a:lnSpc>
              <a:buSzPct val="100000"/>
              <a:buChar char="•"/>
            </a:pPr>
            <a:r>
              <a:rPr lang="en-US" sz="1450" dirty="0">
                <a:solidFill>
                  <a:srgbClr val="000000"/>
                </a:solidFill>
                <a:latin typeface="Arial" panose="020B0604020202020204" pitchFamily="34" charset="0"/>
                <a:ea typeface="Calibri" panose="020F0502020204030204" pitchFamily="34" charset="0"/>
                <a:cs typeface="Arial" panose="020B0604020202020204" pitchFamily="34" charset="0"/>
              </a:rPr>
              <a:t>Snacks, Bus pass</a:t>
            </a:r>
            <a:endParaRPr lang="en-US" sz="1450" dirty="0">
              <a:latin typeface="Arial" panose="020B0604020202020204" pitchFamily="34" charset="0"/>
              <a:ea typeface="Calibri" panose="020F0502020204030204" pitchFamily="34" charset="0"/>
              <a:cs typeface="Arial" panose="020B0604020202020204" pitchFamily="34" charset="0"/>
            </a:endParaRPr>
          </a:p>
        </p:txBody>
      </p:sp>
      <p:sp>
        <p:nvSpPr>
          <p:cNvPr id="17" name="Text 14"/>
          <p:cNvSpPr/>
          <p:nvPr/>
        </p:nvSpPr>
        <p:spPr>
          <a:xfrm>
            <a:off x="4868300" y="6130289"/>
            <a:ext cx="2793802" cy="349210"/>
          </a:xfrm>
          <a:prstGeom prst="rect">
            <a:avLst/>
          </a:prstGeom>
          <a:noFill/>
          <a:ln/>
        </p:spPr>
        <p:txBody>
          <a:bodyPr wrap="none" lIns="0" tIns="0" rIns="0" bIns="0" rtlCol="0" anchor="t"/>
          <a:lstStyle/>
          <a:p>
            <a:pPr marL="0" indent="0" algn="l">
              <a:lnSpc>
                <a:spcPts val="2700"/>
              </a:lnSpc>
              <a:buNone/>
            </a:pPr>
            <a:r>
              <a:rPr lang="en-US" sz="2150" b="1" dirty="0">
                <a:solidFill>
                  <a:srgbClr val="000000"/>
                </a:solidFill>
                <a:latin typeface="Arial" panose="020B0604020202020204" pitchFamily="34" charset="0"/>
                <a:ea typeface="Calibri" panose="020F0502020204030204" pitchFamily="34" charset="0"/>
                <a:cs typeface="Arial" panose="020B0604020202020204" pitchFamily="34" charset="0"/>
              </a:rPr>
              <a:t>Sample Budgets</a:t>
            </a:r>
            <a:endParaRPr lang="en-US" sz="2150" dirty="0">
              <a:latin typeface="Arial" panose="020B0604020202020204" pitchFamily="34" charset="0"/>
              <a:ea typeface="Calibri" panose="020F0502020204030204" pitchFamily="34" charset="0"/>
              <a:cs typeface="Arial" panose="020B0604020202020204" pitchFamily="34" charset="0"/>
            </a:endParaRPr>
          </a:p>
        </p:txBody>
      </p:sp>
      <p:sp>
        <p:nvSpPr>
          <p:cNvPr id="18" name="Text 15"/>
          <p:cNvSpPr/>
          <p:nvPr/>
        </p:nvSpPr>
        <p:spPr>
          <a:xfrm>
            <a:off x="5154340" y="6603323"/>
            <a:ext cx="3692962" cy="595789"/>
          </a:xfrm>
          <a:prstGeom prst="rect">
            <a:avLst/>
          </a:prstGeom>
          <a:noFill/>
          <a:ln/>
        </p:spPr>
        <p:txBody>
          <a:bodyPr wrap="square" lIns="0" tIns="0" rIns="0" bIns="0" rtlCol="0" anchor="t"/>
          <a:lstStyle/>
          <a:p>
            <a:pPr marL="342900" indent="-342900" algn="l">
              <a:lnSpc>
                <a:spcPts val="2300"/>
              </a:lnSpc>
              <a:buSzPct val="100000"/>
              <a:buChar char="•"/>
            </a:pPr>
            <a:r>
              <a:rPr lang="en-US" sz="1450" dirty="0">
                <a:solidFill>
                  <a:srgbClr val="000000"/>
                </a:solidFill>
                <a:latin typeface="Arial" panose="020B0604020202020204" pitchFamily="34" charset="0"/>
                <a:ea typeface="Calibri" panose="020F0502020204030204" pitchFamily="34" charset="0"/>
                <a:cs typeface="Arial" panose="020B0604020202020204" pitchFamily="34" charset="0"/>
              </a:rPr>
              <a:t>Monthly budgets for all users for 'August 2025'</a:t>
            </a:r>
            <a:endParaRPr lang="en-US" sz="1450" dirty="0">
              <a:latin typeface="Arial" panose="020B0604020202020204" pitchFamily="34" charset="0"/>
              <a:ea typeface="Calibri" panose="020F0502020204030204" pitchFamily="34" charset="0"/>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40331" y="591383"/>
            <a:ext cx="2644259" cy="330517"/>
          </a:xfrm>
          <a:prstGeom prst="rect">
            <a:avLst/>
          </a:prstGeom>
          <a:noFill/>
          <a:ln/>
        </p:spPr>
        <p:txBody>
          <a:bodyPr wrap="none" lIns="0" tIns="0" rIns="0" bIns="0" rtlCol="0" anchor="t"/>
          <a:lstStyle/>
          <a:p>
            <a:pPr marL="0" indent="0" algn="l">
              <a:lnSpc>
                <a:spcPts val="2600"/>
              </a:lnSpc>
              <a:buNone/>
            </a:pPr>
            <a:endParaRPr lang="en-US" sz="2050" dirty="0"/>
          </a:p>
        </p:txBody>
      </p:sp>
      <p:sp>
        <p:nvSpPr>
          <p:cNvPr id="3" name="Text 1"/>
          <p:cNvSpPr/>
          <p:nvPr/>
        </p:nvSpPr>
        <p:spPr>
          <a:xfrm>
            <a:off x="634603" y="490696"/>
            <a:ext cx="13149739" cy="1824514"/>
          </a:xfrm>
          <a:prstGeom prst="rect">
            <a:avLst/>
          </a:prstGeom>
          <a:noFill/>
          <a:ln/>
        </p:spPr>
        <p:txBody>
          <a:bodyPr wrap="square" lIns="0" tIns="0" rIns="0" bIns="0" rtlCol="0" anchor="t"/>
          <a:lstStyle/>
          <a:p>
            <a:pPr marL="0" indent="0" algn="l">
              <a:lnSpc>
                <a:spcPts val="7150"/>
              </a:lnSpc>
              <a:buNone/>
            </a:pPr>
            <a:r>
              <a:rPr lang="en-US" sz="5700" b="1" dirty="0">
                <a:solidFill>
                  <a:srgbClr val="835E54"/>
                </a:solidFill>
                <a:latin typeface="Arial" panose="020B0604020202020204" pitchFamily="34" charset="0"/>
                <a:ea typeface="Calibri" panose="020F0502020204030204" pitchFamily="34" charset="0"/>
                <a:cs typeface="Arial" panose="020B0604020202020204" pitchFamily="34" charset="0"/>
              </a:rPr>
              <a:t>Efficiency Through Procedures</a:t>
            </a:r>
            <a:r>
              <a:rPr lang="en-US" sz="5700" b="1" dirty="0">
                <a:solidFill>
                  <a:srgbClr val="443728"/>
                </a:solidFill>
                <a:latin typeface="Arial" panose="020B0604020202020204" pitchFamily="34" charset="0"/>
                <a:ea typeface="Calibri" panose="020F0502020204030204" pitchFamily="34" charset="0"/>
                <a:cs typeface="Arial" panose="020B0604020202020204" pitchFamily="34" charset="0"/>
              </a:rPr>
              <a:t>: Streamlining Operations</a:t>
            </a:r>
            <a:endParaRPr lang="en-US" sz="5700" dirty="0">
              <a:latin typeface="Arial" panose="020B0604020202020204" pitchFamily="34" charset="0"/>
              <a:ea typeface="Calibri" panose="020F0502020204030204" pitchFamily="34" charset="0"/>
              <a:cs typeface="Arial" panose="020B0604020202020204" pitchFamily="34" charset="0"/>
            </a:endParaRPr>
          </a:p>
        </p:txBody>
      </p:sp>
      <p:sp>
        <p:nvSpPr>
          <p:cNvPr id="4" name="Text 2"/>
          <p:cNvSpPr/>
          <p:nvPr/>
        </p:nvSpPr>
        <p:spPr>
          <a:xfrm>
            <a:off x="740331" y="2535394"/>
            <a:ext cx="13149739" cy="676989"/>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Arial" panose="020B0604020202020204" pitchFamily="34" charset="0"/>
                <a:ea typeface="Calibri" panose="020F0502020204030204" pitchFamily="34" charset="0"/>
                <a:cs typeface="Arial" panose="020B0604020202020204" pitchFamily="34" charset="0"/>
              </a:rPr>
              <a:t>Stored procedures and functions are crucial for encapsulating business logic and improving performance. They provide a secure and efficient way to interact with our database.</a:t>
            </a:r>
            <a:endParaRPr lang="en-US" sz="1650" dirty="0">
              <a:latin typeface="Arial" panose="020B0604020202020204" pitchFamily="34" charset="0"/>
              <a:ea typeface="Calibri" panose="020F0502020204030204" pitchFamily="34" charset="0"/>
              <a:cs typeface="Arial" panose="020B0604020202020204" pitchFamily="34" charset="0"/>
            </a:endParaRPr>
          </a:p>
        </p:txBody>
      </p:sp>
      <p:sp>
        <p:nvSpPr>
          <p:cNvPr id="5" name="Shape 3"/>
          <p:cNvSpPr/>
          <p:nvPr/>
        </p:nvSpPr>
        <p:spPr>
          <a:xfrm>
            <a:off x="804790" y="3432567"/>
            <a:ext cx="6469142" cy="1618298"/>
          </a:xfrm>
          <a:prstGeom prst="roundRect">
            <a:avLst>
              <a:gd name="adj" fmla="val 5490"/>
            </a:avLst>
          </a:prstGeom>
          <a:solidFill>
            <a:srgbClr val="FFFCFA"/>
          </a:solidFill>
          <a:ln w="22860">
            <a:solidFill>
              <a:srgbClr val="D1C8C6"/>
            </a:solidFill>
            <a:prstDash val="solid"/>
          </a:ln>
        </p:spPr>
      </p:sp>
      <p:sp>
        <p:nvSpPr>
          <p:cNvPr id="6" name="Shape 4"/>
          <p:cNvSpPr/>
          <p:nvPr/>
        </p:nvSpPr>
        <p:spPr>
          <a:xfrm>
            <a:off x="802800" y="3421026"/>
            <a:ext cx="91440" cy="1618298"/>
          </a:xfrm>
          <a:prstGeom prst="roundRect">
            <a:avLst>
              <a:gd name="adj" fmla="val 97168"/>
            </a:avLst>
          </a:prstGeom>
          <a:solidFill>
            <a:srgbClr val="835E54"/>
          </a:solidFill>
          <a:ln/>
        </p:spPr>
      </p:sp>
      <p:sp>
        <p:nvSpPr>
          <p:cNvPr id="7" name="Text 5"/>
          <p:cNvSpPr/>
          <p:nvPr/>
        </p:nvSpPr>
        <p:spPr>
          <a:xfrm>
            <a:off x="1066086" y="3589700"/>
            <a:ext cx="2644259" cy="345758"/>
          </a:xfrm>
          <a:prstGeom prst="rect">
            <a:avLst/>
          </a:prstGeom>
          <a:noFill/>
          <a:ln/>
        </p:spPr>
        <p:txBody>
          <a:bodyPr wrap="none" lIns="0" tIns="0" rIns="0" bIns="0" rtlCol="0" anchor="t"/>
          <a:lstStyle/>
          <a:p>
            <a:pPr marL="0" indent="0" algn="l">
              <a:lnSpc>
                <a:spcPts val="2600"/>
              </a:lnSpc>
              <a:buNone/>
            </a:pPr>
            <a:r>
              <a:rPr lang="en-US" sz="2050" b="1" dirty="0">
                <a:solidFill>
                  <a:srgbClr val="443728"/>
                </a:solidFill>
                <a:latin typeface="Arial" panose="020B0604020202020204" pitchFamily="34" charset="0"/>
                <a:ea typeface="Calibri" panose="020F0502020204030204" pitchFamily="34" charset="0"/>
                <a:cs typeface="Arial" panose="020B0604020202020204" pitchFamily="34" charset="0"/>
              </a:rPr>
              <a:t>Add Task (</a:t>
            </a:r>
            <a:r>
              <a:rPr lang="en-US" sz="2050" b="1" dirty="0">
                <a:solidFill>
                  <a:srgbClr val="443728"/>
                </a:solidFill>
                <a:highlight>
                  <a:srgbClr val="F2EFED"/>
                </a:highlight>
                <a:latin typeface="Arial" panose="020B0604020202020204" pitchFamily="34" charset="0"/>
                <a:ea typeface="Calibri" panose="020F0502020204030204" pitchFamily="34" charset="0"/>
                <a:cs typeface="Arial" panose="020B0604020202020204" pitchFamily="34" charset="0"/>
              </a:rPr>
              <a:t>add_task</a:t>
            </a:r>
            <a:r>
              <a:rPr lang="en-US" sz="2050" b="1" dirty="0">
                <a:solidFill>
                  <a:srgbClr val="443728"/>
                </a:solidFill>
                <a:latin typeface="Arial" panose="020B0604020202020204" pitchFamily="34" charset="0"/>
                <a:ea typeface="Calibri" panose="020F0502020204030204" pitchFamily="34" charset="0"/>
                <a:cs typeface="Arial" panose="020B0604020202020204" pitchFamily="34" charset="0"/>
              </a:rPr>
              <a:t>)</a:t>
            </a:r>
            <a:endParaRPr lang="en-US" sz="2050" dirty="0">
              <a:latin typeface="Arial" panose="020B0604020202020204" pitchFamily="34" charset="0"/>
              <a:ea typeface="Calibri" panose="020F0502020204030204" pitchFamily="34" charset="0"/>
              <a:cs typeface="Arial" panose="020B0604020202020204" pitchFamily="34" charset="0"/>
            </a:endParaRPr>
          </a:p>
        </p:txBody>
      </p:sp>
      <p:sp>
        <p:nvSpPr>
          <p:cNvPr id="8" name="Text 6"/>
          <p:cNvSpPr/>
          <p:nvPr/>
        </p:nvSpPr>
        <p:spPr>
          <a:xfrm>
            <a:off x="1014632" y="4114800"/>
            <a:ext cx="5909072" cy="676989"/>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Arial" panose="020B0604020202020204" pitchFamily="34" charset="0"/>
                <a:ea typeface="Calibri" panose="020F0502020204030204" pitchFamily="34" charset="0"/>
                <a:cs typeface="Arial" panose="020B0604020202020204" pitchFamily="34" charset="0"/>
              </a:rPr>
              <a:t>Quickly insert new tasks for a user, specifying title, description, category, and due date.</a:t>
            </a:r>
            <a:endParaRPr lang="en-US" sz="1650" dirty="0">
              <a:latin typeface="Arial" panose="020B0604020202020204" pitchFamily="34" charset="0"/>
              <a:ea typeface="Calibri" panose="020F0502020204030204" pitchFamily="34" charset="0"/>
              <a:cs typeface="Arial" panose="020B0604020202020204" pitchFamily="34" charset="0"/>
            </a:endParaRPr>
          </a:p>
        </p:txBody>
      </p:sp>
      <p:sp>
        <p:nvSpPr>
          <p:cNvPr id="9" name="Shape 7"/>
          <p:cNvSpPr/>
          <p:nvPr/>
        </p:nvSpPr>
        <p:spPr>
          <a:xfrm>
            <a:off x="7653365" y="3446698"/>
            <a:ext cx="6469142" cy="1618298"/>
          </a:xfrm>
          <a:prstGeom prst="roundRect">
            <a:avLst>
              <a:gd name="adj" fmla="val 5490"/>
            </a:avLst>
          </a:prstGeom>
          <a:solidFill>
            <a:srgbClr val="FFFCFA"/>
          </a:solidFill>
          <a:ln w="22860">
            <a:solidFill>
              <a:srgbClr val="D1C8C6"/>
            </a:solidFill>
            <a:prstDash val="solid"/>
          </a:ln>
        </p:spPr>
      </p:sp>
      <p:sp>
        <p:nvSpPr>
          <p:cNvPr id="10" name="Shape 8"/>
          <p:cNvSpPr/>
          <p:nvPr/>
        </p:nvSpPr>
        <p:spPr>
          <a:xfrm>
            <a:off x="7624159" y="3434115"/>
            <a:ext cx="91440" cy="1618298"/>
          </a:xfrm>
          <a:prstGeom prst="roundRect">
            <a:avLst>
              <a:gd name="adj" fmla="val 97168"/>
            </a:avLst>
          </a:prstGeom>
          <a:solidFill>
            <a:srgbClr val="835E54"/>
          </a:solidFill>
          <a:ln/>
        </p:spPr>
      </p:sp>
      <p:sp>
        <p:nvSpPr>
          <p:cNvPr id="11" name="Text 9"/>
          <p:cNvSpPr/>
          <p:nvPr/>
        </p:nvSpPr>
        <p:spPr>
          <a:xfrm>
            <a:off x="7886383" y="3573618"/>
            <a:ext cx="3375184" cy="345758"/>
          </a:xfrm>
          <a:prstGeom prst="rect">
            <a:avLst/>
          </a:prstGeom>
          <a:noFill/>
          <a:ln/>
        </p:spPr>
        <p:txBody>
          <a:bodyPr wrap="none" lIns="0" tIns="0" rIns="0" bIns="0" rtlCol="0" anchor="t"/>
          <a:lstStyle/>
          <a:p>
            <a:pPr marL="0" indent="0" algn="l">
              <a:lnSpc>
                <a:spcPts val="2600"/>
              </a:lnSpc>
              <a:buNone/>
            </a:pPr>
            <a:r>
              <a:rPr lang="en-US" sz="2050" b="1" dirty="0">
                <a:solidFill>
                  <a:srgbClr val="443728"/>
                </a:solidFill>
                <a:latin typeface="Arial" panose="020B0604020202020204" pitchFamily="34" charset="0"/>
                <a:ea typeface="Calibri" panose="020F0502020204030204" pitchFamily="34" charset="0"/>
                <a:cs typeface="Arial" panose="020B0604020202020204" pitchFamily="34" charset="0"/>
              </a:rPr>
              <a:t>Add Expense (</a:t>
            </a:r>
            <a:r>
              <a:rPr lang="en-US" sz="2050" b="1" dirty="0">
                <a:solidFill>
                  <a:srgbClr val="443728"/>
                </a:solidFill>
                <a:highlight>
                  <a:srgbClr val="F2EFED"/>
                </a:highlight>
                <a:latin typeface="Arial" panose="020B0604020202020204" pitchFamily="34" charset="0"/>
                <a:ea typeface="Calibri" panose="020F0502020204030204" pitchFamily="34" charset="0"/>
                <a:cs typeface="Arial" panose="020B0604020202020204" pitchFamily="34" charset="0"/>
              </a:rPr>
              <a:t>add_expense</a:t>
            </a:r>
            <a:r>
              <a:rPr lang="en-US" sz="2050" b="1" dirty="0">
                <a:solidFill>
                  <a:srgbClr val="443728"/>
                </a:solidFill>
                <a:latin typeface="Arial" panose="020B0604020202020204" pitchFamily="34" charset="0"/>
                <a:ea typeface="Calibri" panose="020F0502020204030204" pitchFamily="34" charset="0"/>
                <a:cs typeface="Arial" panose="020B0604020202020204" pitchFamily="34" charset="0"/>
              </a:rPr>
              <a:t>)</a:t>
            </a:r>
            <a:endParaRPr lang="en-US" sz="2050" dirty="0">
              <a:latin typeface="Arial" panose="020B0604020202020204" pitchFamily="34" charset="0"/>
              <a:ea typeface="Calibri" panose="020F0502020204030204" pitchFamily="34" charset="0"/>
              <a:cs typeface="Arial" panose="020B0604020202020204" pitchFamily="34" charset="0"/>
            </a:endParaRPr>
          </a:p>
        </p:txBody>
      </p:sp>
      <p:sp>
        <p:nvSpPr>
          <p:cNvPr id="12" name="Text 10"/>
          <p:cNvSpPr/>
          <p:nvPr/>
        </p:nvSpPr>
        <p:spPr>
          <a:xfrm>
            <a:off x="7875270" y="4139721"/>
            <a:ext cx="5909072" cy="676989"/>
          </a:xfrm>
          <a:prstGeom prst="rect">
            <a:avLst/>
          </a:prstGeom>
          <a:noFill/>
          <a:ln/>
        </p:spPr>
        <p:txBody>
          <a:bodyPr wrap="square" lIns="0" tIns="0" rIns="0" bIns="0" rtlCol="0" anchor="t"/>
          <a:lstStyle/>
          <a:p>
            <a:r>
              <a:rPr lang="en-US" sz="1600" dirty="0">
                <a:latin typeface="Arial" panose="020B0604020202020204" pitchFamily="34" charset="0"/>
                <a:ea typeface="Calibri" panose="020F0502020204030204" pitchFamily="34" charset="0"/>
                <a:cs typeface="Arial" panose="020B0604020202020204" pitchFamily="34" charset="0"/>
              </a:rPr>
              <a:t>Records new expenses with details like amount, description, category, and associated task (optional).</a:t>
            </a:r>
          </a:p>
        </p:txBody>
      </p:sp>
      <p:sp>
        <p:nvSpPr>
          <p:cNvPr id="13" name="Shape 11"/>
          <p:cNvSpPr/>
          <p:nvPr/>
        </p:nvSpPr>
        <p:spPr>
          <a:xfrm>
            <a:off x="790328" y="5440846"/>
            <a:ext cx="6469142" cy="1618298"/>
          </a:xfrm>
          <a:prstGeom prst="roundRect">
            <a:avLst>
              <a:gd name="adj" fmla="val 5490"/>
            </a:avLst>
          </a:prstGeom>
          <a:solidFill>
            <a:srgbClr val="FFFCFA"/>
          </a:solidFill>
          <a:ln w="22860">
            <a:solidFill>
              <a:srgbClr val="D1C8C6"/>
            </a:solidFill>
            <a:prstDash val="solid"/>
          </a:ln>
        </p:spPr>
      </p:sp>
      <p:sp>
        <p:nvSpPr>
          <p:cNvPr id="14" name="Shape 12"/>
          <p:cNvSpPr/>
          <p:nvPr/>
        </p:nvSpPr>
        <p:spPr>
          <a:xfrm>
            <a:off x="776428" y="5440846"/>
            <a:ext cx="91440" cy="1618298"/>
          </a:xfrm>
          <a:prstGeom prst="roundRect">
            <a:avLst>
              <a:gd name="adj" fmla="val 97168"/>
            </a:avLst>
          </a:prstGeom>
          <a:solidFill>
            <a:srgbClr val="835E54"/>
          </a:solidFill>
          <a:ln/>
        </p:spPr>
      </p:sp>
      <p:sp>
        <p:nvSpPr>
          <p:cNvPr id="15" name="Text 13"/>
          <p:cNvSpPr/>
          <p:nvPr/>
        </p:nvSpPr>
        <p:spPr>
          <a:xfrm>
            <a:off x="1016577" y="5678210"/>
            <a:ext cx="3955971" cy="345758"/>
          </a:xfrm>
          <a:prstGeom prst="rect">
            <a:avLst/>
          </a:prstGeom>
          <a:noFill/>
          <a:ln/>
        </p:spPr>
        <p:txBody>
          <a:bodyPr wrap="none" lIns="0" tIns="0" rIns="0" bIns="0" rtlCol="0" anchor="t"/>
          <a:lstStyle/>
          <a:p>
            <a:pPr marL="0" indent="0" algn="l">
              <a:lnSpc>
                <a:spcPts val="2600"/>
              </a:lnSpc>
              <a:buNone/>
            </a:pPr>
            <a:r>
              <a:rPr lang="en-US" sz="2050" b="1" dirty="0">
                <a:solidFill>
                  <a:srgbClr val="443728"/>
                </a:solidFill>
                <a:latin typeface="Arial" panose="020B0604020202020204" pitchFamily="34" charset="0"/>
                <a:ea typeface="Calibri" panose="020F0502020204030204" pitchFamily="34" charset="0"/>
                <a:cs typeface="Arial" panose="020B0604020202020204" pitchFamily="34" charset="0"/>
              </a:rPr>
              <a:t>Set Task Status (</a:t>
            </a:r>
            <a:r>
              <a:rPr lang="en-US" sz="2050" b="1" dirty="0">
                <a:solidFill>
                  <a:srgbClr val="443728"/>
                </a:solidFill>
                <a:highlight>
                  <a:srgbClr val="F2EFED"/>
                </a:highlight>
                <a:latin typeface="Arial" panose="020B0604020202020204" pitchFamily="34" charset="0"/>
                <a:ea typeface="Calibri" panose="020F0502020204030204" pitchFamily="34" charset="0"/>
                <a:cs typeface="Arial" panose="020B0604020202020204" pitchFamily="34" charset="0"/>
              </a:rPr>
              <a:t>set_task_status</a:t>
            </a:r>
            <a:r>
              <a:rPr lang="en-US" sz="2050" b="1" dirty="0">
                <a:solidFill>
                  <a:srgbClr val="443728"/>
                </a:solidFill>
                <a:latin typeface="Arial" panose="020B0604020202020204" pitchFamily="34" charset="0"/>
                <a:ea typeface="Calibri" panose="020F0502020204030204" pitchFamily="34" charset="0"/>
                <a:cs typeface="Arial" panose="020B0604020202020204" pitchFamily="34" charset="0"/>
              </a:rPr>
              <a:t>)</a:t>
            </a:r>
            <a:endParaRPr lang="en-US" sz="2050" dirty="0">
              <a:latin typeface="Arial" panose="020B0604020202020204" pitchFamily="34" charset="0"/>
              <a:ea typeface="Calibri" panose="020F0502020204030204" pitchFamily="34" charset="0"/>
              <a:cs typeface="Arial" panose="020B0604020202020204" pitchFamily="34" charset="0"/>
            </a:endParaRPr>
          </a:p>
        </p:txBody>
      </p:sp>
      <p:sp>
        <p:nvSpPr>
          <p:cNvPr id="16" name="Text 14"/>
          <p:cNvSpPr/>
          <p:nvPr/>
        </p:nvSpPr>
        <p:spPr>
          <a:xfrm>
            <a:off x="1014632" y="6151960"/>
            <a:ext cx="5909072" cy="676989"/>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Arial" panose="020B0604020202020204" pitchFamily="34" charset="0"/>
                <a:ea typeface="Calibri" panose="020F0502020204030204" pitchFamily="34" charset="0"/>
                <a:cs typeface="Arial" panose="020B0604020202020204" pitchFamily="34" charset="0"/>
              </a:rPr>
              <a:t>Updates the completion status of a task from 'pending' to 'completed' or vice-versa.</a:t>
            </a:r>
            <a:endParaRPr lang="en-US" sz="1650" dirty="0">
              <a:latin typeface="Arial" panose="020B0604020202020204" pitchFamily="34" charset="0"/>
              <a:ea typeface="Calibri" panose="020F0502020204030204" pitchFamily="34" charset="0"/>
              <a:cs typeface="Arial" panose="020B0604020202020204" pitchFamily="34" charset="0"/>
            </a:endParaRPr>
          </a:p>
        </p:txBody>
      </p:sp>
      <p:sp>
        <p:nvSpPr>
          <p:cNvPr id="17" name="Shape 15"/>
          <p:cNvSpPr/>
          <p:nvPr/>
        </p:nvSpPr>
        <p:spPr>
          <a:xfrm>
            <a:off x="7595235" y="5509733"/>
            <a:ext cx="6469142" cy="1618298"/>
          </a:xfrm>
          <a:prstGeom prst="roundRect">
            <a:avLst>
              <a:gd name="adj" fmla="val 5490"/>
            </a:avLst>
          </a:prstGeom>
          <a:solidFill>
            <a:srgbClr val="FFFCFA"/>
          </a:solidFill>
          <a:ln w="22860">
            <a:solidFill>
              <a:srgbClr val="D1C8C6"/>
            </a:solidFill>
            <a:prstDash val="solid"/>
          </a:ln>
        </p:spPr>
      </p:sp>
      <p:sp>
        <p:nvSpPr>
          <p:cNvPr id="18" name="Shape 16"/>
          <p:cNvSpPr/>
          <p:nvPr/>
        </p:nvSpPr>
        <p:spPr>
          <a:xfrm>
            <a:off x="7595267" y="5509733"/>
            <a:ext cx="91440" cy="1618298"/>
          </a:xfrm>
          <a:prstGeom prst="roundRect">
            <a:avLst>
              <a:gd name="adj" fmla="val 97168"/>
            </a:avLst>
          </a:prstGeom>
          <a:solidFill>
            <a:srgbClr val="835E54"/>
          </a:solidFill>
          <a:ln/>
        </p:spPr>
      </p:sp>
      <p:sp>
        <p:nvSpPr>
          <p:cNvPr id="19" name="Text 17"/>
          <p:cNvSpPr/>
          <p:nvPr/>
        </p:nvSpPr>
        <p:spPr>
          <a:xfrm>
            <a:off x="7875270" y="5661383"/>
            <a:ext cx="2892862" cy="345758"/>
          </a:xfrm>
          <a:prstGeom prst="rect">
            <a:avLst/>
          </a:prstGeom>
          <a:noFill/>
          <a:ln/>
        </p:spPr>
        <p:txBody>
          <a:bodyPr wrap="none" lIns="0" tIns="0" rIns="0" bIns="0" rtlCol="0" anchor="t"/>
          <a:lstStyle/>
          <a:p>
            <a:pPr marL="0" indent="0" algn="l">
              <a:lnSpc>
                <a:spcPts val="2600"/>
              </a:lnSpc>
              <a:buNone/>
            </a:pPr>
            <a:r>
              <a:rPr lang="en-US" sz="2050" b="1" dirty="0">
                <a:solidFill>
                  <a:srgbClr val="443728"/>
                </a:solidFill>
                <a:latin typeface="Arial" panose="020B0604020202020204" pitchFamily="34" charset="0"/>
                <a:ea typeface="Calibri" panose="020F0502020204030204" pitchFamily="34" charset="0"/>
                <a:cs typeface="Arial" panose="020B0604020202020204" pitchFamily="34" charset="0"/>
              </a:rPr>
              <a:t>Set Budget (</a:t>
            </a:r>
            <a:r>
              <a:rPr lang="en-US" sz="2050" b="1" dirty="0">
                <a:solidFill>
                  <a:srgbClr val="443728"/>
                </a:solidFill>
                <a:highlight>
                  <a:srgbClr val="F2EFED"/>
                </a:highlight>
                <a:latin typeface="Arial" panose="020B0604020202020204" pitchFamily="34" charset="0"/>
                <a:ea typeface="Calibri" panose="020F0502020204030204" pitchFamily="34" charset="0"/>
                <a:cs typeface="Arial" panose="020B0604020202020204" pitchFamily="34" charset="0"/>
              </a:rPr>
              <a:t>set_budget</a:t>
            </a:r>
            <a:r>
              <a:rPr lang="en-US" sz="2050" b="1" dirty="0">
                <a:solidFill>
                  <a:srgbClr val="443728"/>
                </a:solidFill>
                <a:latin typeface="Arial" panose="020B0604020202020204" pitchFamily="34" charset="0"/>
                <a:ea typeface="Calibri" panose="020F0502020204030204" pitchFamily="34" charset="0"/>
                <a:cs typeface="Arial" panose="020B0604020202020204" pitchFamily="34" charset="0"/>
              </a:rPr>
              <a:t>)</a:t>
            </a:r>
            <a:endParaRPr lang="en-US" sz="2050" dirty="0">
              <a:latin typeface="Arial" panose="020B0604020202020204" pitchFamily="34" charset="0"/>
              <a:ea typeface="Calibri" panose="020F0502020204030204" pitchFamily="34" charset="0"/>
              <a:cs typeface="Arial" panose="020B0604020202020204" pitchFamily="34" charset="0"/>
            </a:endParaRPr>
          </a:p>
        </p:txBody>
      </p:sp>
      <p:sp>
        <p:nvSpPr>
          <p:cNvPr id="20" name="Text 18"/>
          <p:cNvSpPr/>
          <p:nvPr/>
        </p:nvSpPr>
        <p:spPr>
          <a:xfrm>
            <a:off x="7886383" y="6151959"/>
            <a:ext cx="5909072" cy="676989"/>
          </a:xfrm>
          <a:prstGeom prst="rect">
            <a:avLst/>
          </a:prstGeom>
          <a:noFill/>
          <a:ln/>
        </p:spPr>
        <p:txBody>
          <a:bodyPr wrap="square" lIns="0" tIns="0" rIns="0" bIns="0" rtlCol="0" anchor="t"/>
          <a:lstStyle/>
          <a:p>
            <a:pPr marL="0" indent="0" algn="l">
              <a:lnSpc>
                <a:spcPts val="2650"/>
              </a:lnSpc>
              <a:buNone/>
            </a:pPr>
            <a:r>
              <a:rPr lang="en-US" sz="1650" dirty="0">
                <a:solidFill>
                  <a:srgbClr val="443728"/>
                </a:solidFill>
                <a:latin typeface="Arial" panose="020B0604020202020204" pitchFamily="34" charset="0"/>
                <a:ea typeface="Calibri" panose="020F0502020204030204" pitchFamily="34" charset="0"/>
                <a:cs typeface="Arial" panose="020B0604020202020204" pitchFamily="34" charset="0"/>
              </a:rPr>
              <a:t>Sets or updates a user's monthly budget, handling both new entries and modifications.</a:t>
            </a:r>
            <a:endParaRPr lang="en-US" sz="1650" dirty="0">
              <a:latin typeface="Arial" panose="020B0604020202020204" pitchFamily="34" charset="0"/>
              <a:ea typeface="Calibri" panose="020F0502020204030204" pitchFamily="34" charset="0"/>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03052" y="473750"/>
            <a:ext cx="5573673" cy="538401"/>
          </a:xfrm>
          <a:prstGeom prst="rect">
            <a:avLst/>
          </a:prstGeom>
          <a:noFill/>
          <a:ln/>
        </p:spPr>
        <p:txBody>
          <a:bodyPr wrap="none" lIns="0" tIns="0" rIns="0" bIns="0" rtlCol="0" anchor="t"/>
          <a:lstStyle/>
          <a:p>
            <a:pPr marL="0" indent="0" algn="l">
              <a:lnSpc>
                <a:spcPts val="4200"/>
              </a:lnSpc>
              <a:buNone/>
            </a:pPr>
            <a:r>
              <a:rPr lang="en-US" sz="3350" b="1" dirty="0">
                <a:latin typeface="Arial" panose="020B0604020202020204" pitchFamily="34" charset="0"/>
                <a:ea typeface="Calibri" panose="020F0502020204030204" pitchFamily="34" charset="0"/>
                <a:cs typeface="Arial" panose="020B0604020202020204" pitchFamily="34" charset="0"/>
              </a:rPr>
              <a:t>Calculating Remaining Budget</a:t>
            </a:r>
            <a:endParaRPr lang="en-US" sz="3350" dirty="0">
              <a:latin typeface="Arial" panose="020B0604020202020204" pitchFamily="34" charset="0"/>
              <a:ea typeface="Calibri" panose="020F0502020204030204" pitchFamily="34" charset="0"/>
              <a:cs typeface="Arial" panose="020B0604020202020204" pitchFamily="34" charset="0"/>
            </a:endParaRPr>
          </a:p>
        </p:txBody>
      </p:sp>
      <p:sp>
        <p:nvSpPr>
          <p:cNvPr id="3" name="Text 1"/>
          <p:cNvSpPr/>
          <p:nvPr/>
        </p:nvSpPr>
        <p:spPr>
          <a:xfrm>
            <a:off x="603052" y="1356717"/>
            <a:ext cx="13424297" cy="275630"/>
          </a:xfrm>
          <a:prstGeom prst="rect">
            <a:avLst/>
          </a:prstGeom>
          <a:noFill/>
          <a:ln/>
        </p:spPr>
        <p:txBody>
          <a:bodyPr wrap="none" lIns="0" tIns="0" rIns="0" bIns="0" rtlCol="0" anchor="t"/>
          <a:lstStyle/>
          <a:p>
            <a:pPr marL="0" indent="0" algn="l">
              <a:lnSpc>
                <a:spcPts val="2150"/>
              </a:lnSpc>
              <a:buNone/>
            </a:pPr>
            <a:r>
              <a:rPr lang="en-US" sz="1350" dirty="0">
                <a:latin typeface="Arial" panose="020B0604020202020204" pitchFamily="34" charset="0"/>
                <a:ea typeface="Calibri" panose="020F0502020204030204" pitchFamily="34" charset="0"/>
                <a:cs typeface="Arial" panose="020B0604020202020204" pitchFamily="34" charset="0"/>
              </a:rPr>
              <a:t>The </a:t>
            </a:r>
            <a:r>
              <a:rPr lang="en-US" sz="1350" dirty="0">
                <a:highlight>
                  <a:srgbClr val="906B61"/>
                </a:highlight>
                <a:latin typeface="Arial" panose="020B0604020202020204" pitchFamily="34" charset="0"/>
                <a:ea typeface="Calibri" panose="020F0502020204030204" pitchFamily="34" charset="0"/>
                <a:cs typeface="Arial" panose="020B0604020202020204" pitchFamily="34" charset="0"/>
              </a:rPr>
              <a:t>get_remaining_budget</a:t>
            </a:r>
            <a:r>
              <a:rPr lang="en-US" sz="1350" dirty="0">
                <a:latin typeface="Arial" panose="020B0604020202020204" pitchFamily="34" charset="0"/>
                <a:ea typeface="Calibri" panose="020F0502020204030204" pitchFamily="34" charset="0"/>
                <a:cs typeface="Arial" panose="020B0604020202020204" pitchFamily="34" charset="0"/>
              </a:rPr>
              <a:t> function is a powerful tool for users to monitor their spending against their allocated budget for a given month.</a:t>
            </a:r>
          </a:p>
        </p:txBody>
      </p:sp>
      <p:pic>
        <p:nvPicPr>
          <p:cNvPr id="4" name="Image 0" descr="preencoded.png"/>
          <p:cNvPicPr>
            <a:picLocks noChangeAspect="1"/>
          </p:cNvPicPr>
          <p:nvPr/>
        </p:nvPicPr>
        <p:blipFill>
          <a:blip r:embed="rId3"/>
          <a:stretch>
            <a:fillRect/>
          </a:stretch>
        </p:blipFill>
        <p:spPr>
          <a:xfrm>
            <a:off x="603052" y="2020015"/>
            <a:ext cx="6502003" cy="5028485"/>
          </a:xfrm>
          <a:prstGeom prst="rect">
            <a:avLst/>
          </a:prstGeom>
        </p:spPr>
      </p:pic>
      <p:sp>
        <p:nvSpPr>
          <p:cNvPr id="5" name="Text 2"/>
          <p:cNvSpPr/>
          <p:nvPr/>
        </p:nvSpPr>
        <p:spPr>
          <a:xfrm>
            <a:off x="7525343" y="2497989"/>
            <a:ext cx="6502003" cy="275630"/>
          </a:xfrm>
          <a:prstGeom prst="rect">
            <a:avLst/>
          </a:prstGeom>
          <a:noFill/>
          <a:ln/>
        </p:spPr>
        <p:txBody>
          <a:bodyPr wrap="none" lIns="0" tIns="0" rIns="0" bIns="0" rtlCol="0" anchor="t"/>
          <a:lstStyle/>
          <a:p>
            <a:pPr marL="342900" indent="-342900" algn="l">
              <a:lnSpc>
                <a:spcPts val="2150"/>
              </a:lnSpc>
              <a:buSzPct val="100000"/>
              <a:buChar char="•"/>
            </a:pPr>
            <a:r>
              <a:rPr lang="en-US" sz="1350" b="1" dirty="0">
                <a:latin typeface="Arial" panose="020B0604020202020204" pitchFamily="34" charset="0"/>
                <a:ea typeface="Calibri" panose="020F0502020204030204" pitchFamily="34" charset="0"/>
                <a:cs typeface="Arial" panose="020B0604020202020204" pitchFamily="34" charset="0"/>
              </a:rPr>
              <a:t>Function:</a:t>
            </a:r>
            <a:r>
              <a:rPr lang="en-US" sz="1350" dirty="0">
                <a:latin typeface="Arial" panose="020B0604020202020204" pitchFamily="34" charset="0"/>
                <a:ea typeface="Calibri" panose="020F0502020204030204" pitchFamily="34" charset="0"/>
                <a:cs typeface="Arial" panose="020B0604020202020204" pitchFamily="34" charset="0"/>
              </a:rPr>
              <a:t> </a:t>
            </a:r>
            <a:r>
              <a:rPr lang="en-US" sz="1350" dirty="0">
                <a:highlight>
                  <a:srgbClr val="906B61"/>
                </a:highlight>
                <a:latin typeface="Arial" panose="020B0604020202020204" pitchFamily="34" charset="0"/>
                <a:ea typeface="Calibri" panose="020F0502020204030204" pitchFamily="34" charset="0"/>
                <a:cs typeface="Arial" panose="020B0604020202020204" pitchFamily="34" charset="0"/>
              </a:rPr>
              <a:t>get_remaining_budget(p_user_id, p_month)</a:t>
            </a:r>
            <a:endParaRPr lang="en-US" sz="1350" dirty="0">
              <a:latin typeface="Arial" panose="020B0604020202020204" pitchFamily="34" charset="0"/>
              <a:ea typeface="Calibri" panose="020F0502020204030204" pitchFamily="34" charset="0"/>
              <a:cs typeface="Arial" panose="020B0604020202020204" pitchFamily="34" charset="0"/>
            </a:endParaRPr>
          </a:p>
        </p:txBody>
      </p:sp>
      <p:sp>
        <p:nvSpPr>
          <p:cNvPr id="6" name="Text 3"/>
          <p:cNvSpPr/>
          <p:nvPr/>
        </p:nvSpPr>
        <p:spPr>
          <a:xfrm>
            <a:off x="7525344" y="2940306"/>
            <a:ext cx="6502003" cy="551259"/>
          </a:xfrm>
          <a:prstGeom prst="rect">
            <a:avLst/>
          </a:prstGeom>
          <a:noFill/>
          <a:ln/>
        </p:spPr>
        <p:txBody>
          <a:bodyPr wrap="square" lIns="0" tIns="0" rIns="0" bIns="0" rtlCol="0" anchor="t"/>
          <a:lstStyle/>
          <a:p>
            <a:pPr marL="342900" indent="-342900" algn="l">
              <a:lnSpc>
                <a:spcPts val="2150"/>
              </a:lnSpc>
              <a:buSzPct val="100000"/>
              <a:buChar char="•"/>
            </a:pPr>
            <a:r>
              <a:rPr lang="en-US" sz="1350" b="1" dirty="0">
                <a:latin typeface="Arial" panose="020B0604020202020204" pitchFamily="34" charset="0"/>
                <a:ea typeface="Calibri" panose="020F0502020204030204" pitchFamily="34" charset="0"/>
                <a:cs typeface="Arial" panose="020B0604020202020204" pitchFamily="34" charset="0"/>
              </a:rPr>
              <a:t>Purpose:</a:t>
            </a:r>
            <a:r>
              <a:rPr lang="en-US" sz="1350" dirty="0">
                <a:latin typeface="Arial" panose="020B0604020202020204" pitchFamily="34" charset="0"/>
                <a:ea typeface="Calibri" panose="020F0502020204030204" pitchFamily="34" charset="0"/>
                <a:cs typeface="Arial" panose="020B0604020202020204" pitchFamily="34" charset="0"/>
              </a:rPr>
              <a:t> Calculates the difference between a user's total budget for a specific month and their total expenses incurred during that month.</a:t>
            </a:r>
          </a:p>
        </p:txBody>
      </p:sp>
      <p:sp>
        <p:nvSpPr>
          <p:cNvPr id="7" name="Text 4"/>
          <p:cNvSpPr/>
          <p:nvPr/>
        </p:nvSpPr>
        <p:spPr>
          <a:xfrm>
            <a:off x="7532965" y="3596761"/>
            <a:ext cx="6502003" cy="275630"/>
          </a:xfrm>
          <a:prstGeom prst="rect">
            <a:avLst/>
          </a:prstGeom>
          <a:noFill/>
          <a:ln/>
        </p:spPr>
        <p:txBody>
          <a:bodyPr wrap="none" lIns="0" tIns="0" rIns="0" bIns="0" rtlCol="0" anchor="t"/>
          <a:lstStyle/>
          <a:p>
            <a:pPr marL="342900" indent="-342900" algn="l">
              <a:lnSpc>
                <a:spcPts val="2150"/>
              </a:lnSpc>
              <a:buSzPct val="100000"/>
              <a:buChar char="•"/>
            </a:pPr>
            <a:r>
              <a:rPr lang="en-US" sz="1350" b="1" dirty="0">
                <a:latin typeface="Arial" panose="020B0604020202020204" pitchFamily="34" charset="0"/>
                <a:ea typeface="Calibri" panose="020F0502020204030204" pitchFamily="34" charset="0"/>
                <a:cs typeface="Arial" panose="020B0604020202020204" pitchFamily="34" charset="0"/>
              </a:rPr>
              <a:t>How it works:</a:t>
            </a:r>
            <a:endParaRPr lang="en-US" sz="1350" dirty="0">
              <a:latin typeface="Arial" panose="020B0604020202020204" pitchFamily="34" charset="0"/>
              <a:ea typeface="Calibri" panose="020F0502020204030204" pitchFamily="34" charset="0"/>
              <a:cs typeface="Arial" panose="020B0604020202020204" pitchFamily="34" charset="0"/>
            </a:endParaRPr>
          </a:p>
        </p:txBody>
      </p:sp>
      <p:sp>
        <p:nvSpPr>
          <p:cNvPr id="8" name="Text 5"/>
          <p:cNvSpPr/>
          <p:nvPr/>
        </p:nvSpPr>
        <p:spPr>
          <a:xfrm>
            <a:off x="7525345" y="3976984"/>
            <a:ext cx="6502003" cy="275630"/>
          </a:xfrm>
          <a:prstGeom prst="rect">
            <a:avLst/>
          </a:prstGeom>
          <a:noFill/>
          <a:ln/>
        </p:spPr>
        <p:txBody>
          <a:bodyPr wrap="none" lIns="0" tIns="0" rIns="0" bIns="0" rtlCol="0" anchor="t"/>
          <a:lstStyle/>
          <a:p>
            <a:pPr marL="685800" lvl="1" indent="-342900" algn="l">
              <a:lnSpc>
                <a:spcPts val="2150"/>
              </a:lnSpc>
              <a:buSzPct val="100000"/>
              <a:buChar char="•"/>
            </a:pPr>
            <a:r>
              <a:rPr lang="en-US" sz="1350" dirty="0">
                <a:latin typeface="Arial" panose="020B0604020202020204" pitchFamily="34" charset="0"/>
                <a:ea typeface="Calibri" panose="020F0502020204030204" pitchFamily="34" charset="0"/>
                <a:cs typeface="Arial" panose="020B0604020202020204" pitchFamily="34" charset="0"/>
              </a:rPr>
              <a:t>Retrieves the total budget amount for the user and month.</a:t>
            </a:r>
          </a:p>
        </p:txBody>
      </p:sp>
      <p:sp>
        <p:nvSpPr>
          <p:cNvPr id="9" name="Text 6"/>
          <p:cNvSpPr/>
          <p:nvPr/>
        </p:nvSpPr>
        <p:spPr>
          <a:xfrm>
            <a:off x="7525342" y="4419903"/>
            <a:ext cx="6502003" cy="551259"/>
          </a:xfrm>
          <a:prstGeom prst="rect">
            <a:avLst/>
          </a:prstGeom>
          <a:noFill/>
          <a:ln/>
        </p:spPr>
        <p:txBody>
          <a:bodyPr wrap="square" lIns="0" tIns="0" rIns="0" bIns="0" rtlCol="0" anchor="t"/>
          <a:lstStyle/>
          <a:p>
            <a:pPr marL="685800" lvl="1" indent="-342900" algn="l">
              <a:lnSpc>
                <a:spcPts val="2150"/>
              </a:lnSpc>
              <a:buSzPct val="100000"/>
              <a:buChar char="•"/>
            </a:pPr>
            <a:r>
              <a:rPr lang="en-US" sz="1350" dirty="0">
                <a:latin typeface="Arial" panose="020B0604020202020204" pitchFamily="34" charset="0"/>
                <a:ea typeface="Calibri" panose="020F0502020204030204" pitchFamily="34" charset="0"/>
                <a:cs typeface="Arial" panose="020B0604020202020204" pitchFamily="34" charset="0"/>
              </a:rPr>
              <a:t>Sums up all expenses for the user where the expense date falls within the specified month.</a:t>
            </a:r>
          </a:p>
        </p:txBody>
      </p:sp>
      <p:sp>
        <p:nvSpPr>
          <p:cNvPr id="10" name="Text 7"/>
          <p:cNvSpPr/>
          <p:nvPr/>
        </p:nvSpPr>
        <p:spPr>
          <a:xfrm>
            <a:off x="7532965" y="5180952"/>
            <a:ext cx="6502003" cy="275630"/>
          </a:xfrm>
          <a:prstGeom prst="rect">
            <a:avLst/>
          </a:prstGeom>
          <a:noFill/>
          <a:ln/>
        </p:spPr>
        <p:txBody>
          <a:bodyPr wrap="none" lIns="0" tIns="0" rIns="0" bIns="0" rtlCol="0" anchor="t"/>
          <a:lstStyle/>
          <a:p>
            <a:pPr marL="685800" lvl="1" indent="-342900" algn="l">
              <a:lnSpc>
                <a:spcPts val="2150"/>
              </a:lnSpc>
              <a:buSzPct val="100000"/>
              <a:buChar char="•"/>
            </a:pPr>
            <a:r>
              <a:rPr lang="en-US" sz="1350" dirty="0">
                <a:latin typeface="Arial" panose="020B0604020202020204" pitchFamily="34" charset="0"/>
                <a:ea typeface="Calibri" panose="020F0502020204030204" pitchFamily="34" charset="0"/>
                <a:cs typeface="Arial" panose="020B0604020202020204" pitchFamily="34" charset="0"/>
              </a:rPr>
              <a:t>Returns the budget </a:t>
            </a:r>
            <a:r>
              <a:rPr lang="en-US" sz="1350" dirty="0" err="1">
                <a:latin typeface="Arial" panose="020B0604020202020204" pitchFamily="34" charset="0"/>
                <a:ea typeface="Calibri" panose="020F0502020204030204" pitchFamily="34" charset="0"/>
                <a:cs typeface="Arial" panose="020B0604020202020204" pitchFamily="34" charset="0"/>
              </a:rPr>
              <a:t>Aminus</a:t>
            </a:r>
            <a:r>
              <a:rPr lang="en-US" sz="1350" dirty="0">
                <a:latin typeface="Arial" panose="020B0604020202020204" pitchFamily="34" charset="0"/>
                <a:ea typeface="Calibri" panose="020F0502020204030204" pitchFamily="34" charset="0"/>
                <a:cs typeface="Arial" panose="020B0604020202020204" pitchFamily="34" charset="0"/>
              </a:rPr>
              <a:t> the total expenses.</a:t>
            </a:r>
          </a:p>
        </p:txBody>
      </p:sp>
      <p:sp>
        <p:nvSpPr>
          <p:cNvPr id="11" name="Text 8"/>
          <p:cNvSpPr/>
          <p:nvPr/>
        </p:nvSpPr>
        <p:spPr>
          <a:xfrm>
            <a:off x="7532965" y="5724547"/>
            <a:ext cx="6502003" cy="551259"/>
          </a:xfrm>
          <a:prstGeom prst="rect">
            <a:avLst/>
          </a:prstGeom>
          <a:noFill/>
          <a:ln/>
        </p:spPr>
        <p:txBody>
          <a:bodyPr wrap="square" lIns="0" tIns="0" rIns="0" bIns="0" rtlCol="0" anchor="t"/>
          <a:lstStyle/>
          <a:p>
            <a:pPr marL="342900" indent="-342900" algn="l">
              <a:lnSpc>
                <a:spcPts val="2150"/>
              </a:lnSpc>
              <a:buSzPct val="100000"/>
              <a:buChar char="•"/>
            </a:pPr>
            <a:r>
              <a:rPr lang="en-US" sz="1350" b="1" dirty="0">
                <a:latin typeface="Arial" panose="020B0604020202020204" pitchFamily="34" charset="0"/>
                <a:ea typeface="Calibri" panose="020F0502020204030204" pitchFamily="34" charset="0"/>
                <a:cs typeface="Arial" panose="020B0604020202020204" pitchFamily="34" charset="0"/>
              </a:rPr>
              <a:t>Benefit:</a:t>
            </a:r>
            <a:r>
              <a:rPr lang="en-US" sz="1350" dirty="0">
                <a:latin typeface="Arial" panose="020B0604020202020204" pitchFamily="34" charset="0"/>
                <a:ea typeface="Calibri" panose="020F0502020204030204" pitchFamily="34" charset="0"/>
                <a:cs typeface="Arial" panose="020B0604020202020204" pitchFamily="34" charset="0"/>
              </a:rPr>
              <a:t> Provides immediate financial insight, helping users stay within their spending limits.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7366000"/>
          </a:xfrm>
          <a:prstGeom prst="rect">
            <a:avLst/>
          </a:prstGeom>
        </p:spPr>
      </p:pic>
      <p:sp>
        <p:nvSpPr>
          <p:cNvPr id="3" name="Text 0"/>
          <p:cNvSpPr/>
          <p:nvPr/>
        </p:nvSpPr>
        <p:spPr>
          <a:xfrm>
            <a:off x="5998369" y="402669"/>
            <a:ext cx="1828800" cy="228600"/>
          </a:xfrm>
          <a:prstGeom prst="rect">
            <a:avLst/>
          </a:prstGeom>
          <a:noFill/>
          <a:ln/>
        </p:spPr>
        <p:txBody>
          <a:bodyPr wrap="none" lIns="0" tIns="0" rIns="0" bIns="0" rtlCol="0" anchor="t"/>
          <a:lstStyle/>
          <a:p>
            <a:pPr marL="0" indent="0" algn="l">
              <a:lnSpc>
                <a:spcPts val="1800"/>
              </a:lnSpc>
              <a:buNone/>
            </a:pPr>
            <a:endParaRPr lang="en-US" sz="1400" dirty="0"/>
          </a:p>
        </p:txBody>
      </p:sp>
      <p:sp>
        <p:nvSpPr>
          <p:cNvPr id="4" name="Text 1"/>
          <p:cNvSpPr/>
          <p:nvPr/>
        </p:nvSpPr>
        <p:spPr>
          <a:xfrm>
            <a:off x="7385447" y="777478"/>
            <a:ext cx="5345787" cy="631031"/>
          </a:xfrm>
          <a:prstGeom prst="rect">
            <a:avLst/>
          </a:prstGeom>
          <a:noFill/>
          <a:ln/>
        </p:spPr>
        <p:txBody>
          <a:bodyPr wrap="none" lIns="0" tIns="0" rIns="0" bIns="0" rtlCol="0" anchor="t"/>
          <a:lstStyle/>
          <a:p>
            <a:pPr marL="0" indent="0" algn="ctr">
              <a:lnSpc>
                <a:spcPts val="4950"/>
              </a:lnSpc>
              <a:buNone/>
            </a:pPr>
            <a:r>
              <a:rPr lang="en-US" sz="3950" b="1" dirty="0">
                <a:solidFill>
                  <a:srgbClr val="443728"/>
                </a:solidFill>
                <a:latin typeface="Arial" panose="020B0604020202020204" pitchFamily="34" charset="0"/>
                <a:ea typeface="Calibri" panose="020F0502020204030204" pitchFamily="34" charset="0"/>
                <a:cs typeface="Arial" panose="020B0604020202020204" pitchFamily="34" charset="0"/>
              </a:rPr>
              <a:t>The Power of </a:t>
            </a:r>
            <a:r>
              <a:rPr lang="en-US" sz="3950" b="1" dirty="0">
                <a:solidFill>
                  <a:srgbClr val="C9907C"/>
                </a:solidFill>
                <a:latin typeface="Arial" panose="020B0604020202020204" pitchFamily="34" charset="0"/>
                <a:ea typeface="Calibri" panose="020F0502020204030204" pitchFamily="34" charset="0"/>
                <a:cs typeface="Arial" panose="020B0604020202020204" pitchFamily="34" charset="0"/>
              </a:rPr>
              <a:t>Integration</a:t>
            </a:r>
            <a:endParaRPr lang="en-US" sz="3950" dirty="0">
              <a:latin typeface="Arial" panose="020B0604020202020204" pitchFamily="34" charset="0"/>
              <a:ea typeface="Calibri" panose="020F0502020204030204" pitchFamily="34" charset="0"/>
              <a:cs typeface="Arial" panose="020B0604020202020204" pitchFamily="34" charset="0"/>
            </a:endParaRPr>
          </a:p>
        </p:txBody>
      </p:sp>
      <p:sp>
        <p:nvSpPr>
          <p:cNvPr id="5" name="Text 2"/>
          <p:cNvSpPr/>
          <p:nvPr/>
        </p:nvSpPr>
        <p:spPr>
          <a:xfrm>
            <a:off x="5998369" y="1627942"/>
            <a:ext cx="8120063" cy="468154"/>
          </a:xfrm>
          <a:prstGeom prst="rect">
            <a:avLst/>
          </a:prstGeom>
          <a:noFill/>
          <a:ln/>
        </p:spPr>
        <p:txBody>
          <a:bodyPr wrap="square" lIns="0" tIns="0" rIns="0" bIns="0" rtlCol="0" anchor="t"/>
          <a:lstStyle/>
          <a:p>
            <a:pPr marL="0" indent="0" algn="ctr">
              <a:lnSpc>
                <a:spcPts val="1800"/>
              </a:lnSpc>
              <a:buNone/>
            </a:pPr>
            <a:r>
              <a:rPr lang="en-US" sz="1150" dirty="0">
                <a:solidFill>
                  <a:srgbClr val="443728"/>
                </a:solidFill>
                <a:latin typeface="Arial" panose="020B0604020202020204" pitchFamily="34" charset="0"/>
                <a:ea typeface="Calibri" panose="020F0502020204030204" pitchFamily="34" charset="0"/>
                <a:cs typeface="Arial" panose="020B0604020202020204" pitchFamily="34" charset="0"/>
              </a:rPr>
              <a:t>Our design allows for seamless integration between task management and expense tracking, creating a holistic personal management system.</a:t>
            </a:r>
            <a:endParaRPr lang="en-US" sz="1150" dirty="0">
              <a:latin typeface="Arial" panose="020B0604020202020204" pitchFamily="34" charset="0"/>
              <a:ea typeface="Calibri" panose="020F0502020204030204" pitchFamily="34" charset="0"/>
              <a:cs typeface="Arial" panose="020B0604020202020204" pitchFamily="34" charset="0"/>
            </a:endParaRPr>
          </a:p>
        </p:txBody>
      </p:sp>
      <p:pic>
        <p:nvPicPr>
          <p:cNvPr id="6" name="Image 1" descr="preencoded.png"/>
          <p:cNvPicPr>
            <a:picLocks noChangeAspect="1"/>
          </p:cNvPicPr>
          <p:nvPr/>
        </p:nvPicPr>
        <p:blipFill>
          <a:blip r:embed="rId4"/>
          <a:stretch>
            <a:fillRect/>
          </a:stretch>
        </p:blipFill>
        <p:spPr>
          <a:xfrm>
            <a:off x="5998369" y="2260640"/>
            <a:ext cx="438864" cy="438864"/>
          </a:xfrm>
          <a:prstGeom prst="rect">
            <a:avLst/>
          </a:prstGeom>
        </p:spPr>
      </p:pic>
      <p:sp>
        <p:nvSpPr>
          <p:cNvPr id="7" name="Text 3"/>
          <p:cNvSpPr/>
          <p:nvPr/>
        </p:nvSpPr>
        <p:spPr>
          <a:xfrm>
            <a:off x="5998369" y="2882384"/>
            <a:ext cx="1828800" cy="228600"/>
          </a:xfrm>
          <a:prstGeom prst="rect">
            <a:avLst/>
          </a:prstGeom>
          <a:noFill/>
          <a:ln/>
        </p:spPr>
        <p:txBody>
          <a:bodyPr wrap="none" lIns="0" tIns="0" rIns="0" bIns="0" rtlCol="0" anchor="t"/>
          <a:lstStyle/>
          <a:p>
            <a:pPr marL="0" indent="0" algn="l">
              <a:lnSpc>
                <a:spcPts val="1800"/>
              </a:lnSpc>
              <a:buNone/>
            </a:pPr>
            <a:r>
              <a:rPr lang="en-US" sz="1400" b="1" dirty="0">
                <a:solidFill>
                  <a:srgbClr val="443728"/>
                </a:solidFill>
                <a:latin typeface="Arial" panose="020B0604020202020204" pitchFamily="34" charset="0"/>
                <a:ea typeface="Calibri" panose="020F0502020204030204" pitchFamily="34" charset="0"/>
                <a:cs typeface="Arial" panose="020B0604020202020204" pitchFamily="34" charset="0"/>
              </a:rPr>
              <a:t>Linked Data</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8" name="Text 4"/>
          <p:cNvSpPr/>
          <p:nvPr/>
        </p:nvSpPr>
        <p:spPr>
          <a:xfrm>
            <a:off x="5998369" y="3198733"/>
            <a:ext cx="8120063" cy="234077"/>
          </a:xfrm>
          <a:prstGeom prst="rect">
            <a:avLst/>
          </a:prstGeom>
          <a:noFill/>
          <a:ln/>
        </p:spPr>
        <p:txBody>
          <a:bodyPr wrap="none" lIns="0" tIns="0" rIns="0" bIns="0" rtlCol="0" anchor="t"/>
          <a:lstStyle/>
          <a:p>
            <a:pPr marL="0" indent="0" algn="l">
              <a:lnSpc>
                <a:spcPts val="1800"/>
              </a:lnSpc>
              <a:buNone/>
            </a:pPr>
            <a:r>
              <a:rPr lang="en-US" sz="1150" dirty="0">
                <a:solidFill>
                  <a:srgbClr val="443728"/>
                </a:solidFill>
                <a:latin typeface="Arial" panose="020B0604020202020204" pitchFamily="34" charset="0"/>
                <a:ea typeface="Calibri" panose="020F0502020204030204" pitchFamily="34" charset="0"/>
                <a:cs typeface="Arial" panose="020B0604020202020204" pitchFamily="34" charset="0"/>
              </a:rPr>
              <a:t>Expenses can be directly linked to specific tasks, providing granular cost tracking for projects or activities.</a:t>
            </a:r>
            <a:endParaRPr lang="en-US" sz="1150" dirty="0">
              <a:latin typeface="Arial" panose="020B0604020202020204" pitchFamily="34" charset="0"/>
              <a:ea typeface="Calibri" panose="020F0502020204030204" pitchFamily="34" charset="0"/>
              <a:cs typeface="Arial" panose="020B0604020202020204" pitchFamily="34" charset="0"/>
            </a:endParaRPr>
          </a:p>
        </p:txBody>
      </p:sp>
      <p:pic>
        <p:nvPicPr>
          <p:cNvPr id="9" name="Image 2" descr="preencoded.png"/>
          <p:cNvPicPr>
            <a:picLocks noChangeAspect="1"/>
          </p:cNvPicPr>
          <p:nvPr/>
        </p:nvPicPr>
        <p:blipFill>
          <a:blip r:embed="rId5"/>
          <a:stretch>
            <a:fillRect/>
          </a:stretch>
        </p:blipFill>
        <p:spPr>
          <a:xfrm>
            <a:off x="5998369" y="3725347"/>
            <a:ext cx="438864" cy="438864"/>
          </a:xfrm>
          <a:prstGeom prst="rect">
            <a:avLst/>
          </a:prstGeom>
        </p:spPr>
      </p:pic>
      <p:sp>
        <p:nvSpPr>
          <p:cNvPr id="10" name="Text 5"/>
          <p:cNvSpPr/>
          <p:nvPr/>
        </p:nvSpPr>
        <p:spPr>
          <a:xfrm>
            <a:off x="5998369" y="4347091"/>
            <a:ext cx="1828800" cy="228600"/>
          </a:xfrm>
          <a:prstGeom prst="rect">
            <a:avLst/>
          </a:prstGeom>
          <a:noFill/>
          <a:ln/>
        </p:spPr>
        <p:txBody>
          <a:bodyPr wrap="none" lIns="0" tIns="0" rIns="0" bIns="0" rtlCol="0" anchor="t"/>
          <a:lstStyle/>
          <a:p>
            <a:pPr marL="0" indent="0" algn="l">
              <a:lnSpc>
                <a:spcPts val="1800"/>
              </a:lnSpc>
              <a:buNone/>
            </a:pPr>
            <a:r>
              <a:rPr lang="en-US" sz="1400" b="1" dirty="0">
                <a:solidFill>
                  <a:srgbClr val="443728"/>
                </a:solidFill>
                <a:latin typeface="Arial" panose="020B0604020202020204" pitchFamily="34" charset="0"/>
                <a:ea typeface="Calibri" panose="020F0502020204030204" pitchFamily="34" charset="0"/>
                <a:cs typeface="Arial" panose="020B0604020202020204" pitchFamily="34" charset="0"/>
              </a:rPr>
              <a:t>Budget Oversight</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1" name="Text 6"/>
          <p:cNvSpPr/>
          <p:nvPr/>
        </p:nvSpPr>
        <p:spPr>
          <a:xfrm>
            <a:off x="5998369" y="4904740"/>
            <a:ext cx="8120063" cy="234077"/>
          </a:xfrm>
          <a:prstGeom prst="rect">
            <a:avLst/>
          </a:prstGeom>
          <a:noFill/>
          <a:ln/>
        </p:spPr>
        <p:txBody>
          <a:bodyPr wrap="none" lIns="0" tIns="0" rIns="0" bIns="0" rtlCol="0" anchor="t"/>
          <a:lstStyle/>
          <a:p>
            <a:pPr marL="0" indent="0" algn="l">
              <a:lnSpc>
                <a:spcPts val="1800"/>
              </a:lnSpc>
              <a:buNone/>
            </a:pPr>
            <a:r>
              <a:rPr lang="en-US" sz="1150" dirty="0">
                <a:solidFill>
                  <a:srgbClr val="443728"/>
                </a:solidFill>
                <a:latin typeface="Arial" panose="020B0604020202020204" pitchFamily="34" charset="0"/>
                <a:ea typeface="Calibri" panose="020F0502020204030204" pitchFamily="34" charset="0"/>
                <a:cs typeface="Arial" panose="020B0604020202020204" pitchFamily="34" charset="0"/>
              </a:rPr>
              <a:t>Users can monitor spending against their budgets, with categorisation aiding in identifying spending patterns.</a:t>
            </a:r>
            <a:endParaRPr lang="en-US" sz="1150" dirty="0">
              <a:latin typeface="Arial" panose="020B0604020202020204" pitchFamily="34" charset="0"/>
              <a:ea typeface="Calibri" panose="020F0502020204030204" pitchFamily="34" charset="0"/>
              <a:cs typeface="Arial" panose="020B0604020202020204" pitchFamily="34" charset="0"/>
            </a:endParaRPr>
          </a:p>
        </p:txBody>
      </p:sp>
      <p:pic>
        <p:nvPicPr>
          <p:cNvPr id="12" name="Image 3" descr="preencoded.png"/>
          <p:cNvPicPr>
            <a:picLocks noChangeAspect="1"/>
          </p:cNvPicPr>
          <p:nvPr/>
        </p:nvPicPr>
        <p:blipFill>
          <a:blip r:embed="rId6"/>
          <a:stretch>
            <a:fillRect/>
          </a:stretch>
        </p:blipFill>
        <p:spPr>
          <a:xfrm>
            <a:off x="5998369" y="5190053"/>
            <a:ext cx="438864" cy="438864"/>
          </a:xfrm>
          <a:prstGeom prst="rect">
            <a:avLst/>
          </a:prstGeom>
        </p:spPr>
      </p:pic>
      <p:sp>
        <p:nvSpPr>
          <p:cNvPr id="13" name="Text 7"/>
          <p:cNvSpPr/>
          <p:nvPr/>
        </p:nvSpPr>
        <p:spPr>
          <a:xfrm>
            <a:off x="5998369" y="5811798"/>
            <a:ext cx="1828800" cy="228600"/>
          </a:xfrm>
          <a:prstGeom prst="rect">
            <a:avLst/>
          </a:prstGeom>
          <a:noFill/>
          <a:ln/>
        </p:spPr>
        <p:txBody>
          <a:bodyPr wrap="none" lIns="0" tIns="0" rIns="0" bIns="0" rtlCol="0" anchor="t"/>
          <a:lstStyle/>
          <a:p>
            <a:pPr marL="0" indent="0" algn="l">
              <a:lnSpc>
                <a:spcPts val="1800"/>
              </a:lnSpc>
              <a:buNone/>
            </a:pPr>
            <a:r>
              <a:rPr lang="en-US" sz="1400" b="1" dirty="0">
                <a:solidFill>
                  <a:srgbClr val="443728"/>
                </a:solidFill>
                <a:latin typeface="Arial" panose="020B0604020202020204" pitchFamily="34" charset="0"/>
                <a:ea typeface="Calibri" panose="020F0502020204030204" pitchFamily="34" charset="0"/>
                <a:cs typeface="Arial" panose="020B0604020202020204" pitchFamily="34" charset="0"/>
              </a:rPr>
              <a:t>Streamlined Workflow</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4" name="Text 8"/>
          <p:cNvSpPr/>
          <p:nvPr/>
        </p:nvSpPr>
        <p:spPr>
          <a:xfrm>
            <a:off x="5998369" y="6128147"/>
            <a:ext cx="8120063" cy="234077"/>
          </a:xfrm>
          <a:prstGeom prst="rect">
            <a:avLst/>
          </a:prstGeom>
          <a:noFill/>
          <a:ln/>
        </p:spPr>
        <p:txBody>
          <a:bodyPr wrap="none" lIns="0" tIns="0" rIns="0" bIns="0" rtlCol="0" anchor="t"/>
          <a:lstStyle/>
          <a:p>
            <a:pPr marL="0" indent="0" algn="l">
              <a:lnSpc>
                <a:spcPts val="1800"/>
              </a:lnSpc>
              <a:buNone/>
            </a:pPr>
            <a:r>
              <a:rPr lang="en-US" sz="1150" dirty="0">
                <a:solidFill>
                  <a:srgbClr val="443728"/>
                </a:solidFill>
                <a:latin typeface="Arial" panose="020B0604020202020204" pitchFamily="34" charset="0"/>
                <a:ea typeface="Calibri" panose="020F0502020204030204" pitchFamily="34" charset="0"/>
                <a:cs typeface="Arial" panose="020B0604020202020204" pitchFamily="34" charset="0"/>
              </a:rPr>
              <a:t>Stored procedures simplify complex operations, making the system user- and developer-friendly.</a:t>
            </a:r>
            <a:endParaRPr lang="en-US" sz="1150" dirty="0">
              <a:latin typeface="Arial" panose="020B0604020202020204" pitchFamily="34" charset="0"/>
              <a:ea typeface="Calibri" panose="020F0502020204030204" pitchFamily="34" charset="0"/>
              <a:cs typeface="Arial" panose="020B0604020202020204" pitchFamily="34" charset="0"/>
            </a:endParaRPr>
          </a:p>
        </p:txBody>
      </p:sp>
      <p:pic>
        <p:nvPicPr>
          <p:cNvPr id="15" name="Image 4" descr="preencoded.png"/>
          <p:cNvPicPr>
            <a:picLocks noChangeAspect="1"/>
          </p:cNvPicPr>
          <p:nvPr/>
        </p:nvPicPr>
        <p:blipFill>
          <a:blip r:embed="rId7"/>
          <a:stretch>
            <a:fillRect/>
          </a:stretch>
        </p:blipFill>
        <p:spPr>
          <a:xfrm>
            <a:off x="5998369" y="6654760"/>
            <a:ext cx="438864" cy="438864"/>
          </a:xfrm>
          <a:prstGeom prst="rect">
            <a:avLst/>
          </a:prstGeom>
        </p:spPr>
      </p:pic>
      <p:sp>
        <p:nvSpPr>
          <p:cNvPr id="16" name="Text 9"/>
          <p:cNvSpPr/>
          <p:nvPr/>
        </p:nvSpPr>
        <p:spPr>
          <a:xfrm>
            <a:off x="6696869" y="6726079"/>
            <a:ext cx="1828800" cy="228600"/>
          </a:xfrm>
          <a:prstGeom prst="rect">
            <a:avLst/>
          </a:prstGeom>
          <a:noFill/>
          <a:ln/>
        </p:spPr>
        <p:txBody>
          <a:bodyPr wrap="none" lIns="0" tIns="0" rIns="0" bIns="0" rtlCol="0" anchor="t"/>
          <a:lstStyle/>
          <a:p>
            <a:pPr marL="0" indent="0" algn="l">
              <a:lnSpc>
                <a:spcPts val="1800"/>
              </a:lnSpc>
              <a:buNone/>
            </a:pPr>
            <a:r>
              <a:rPr lang="en-US" sz="1400" b="1" dirty="0">
                <a:solidFill>
                  <a:srgbClr val="443728"/>
                </a:solidFill>
                <a:latin typeface="Arial" panose="020B0604020202020204" pitchFamily="34" charset="0"/>
                <a:ea typeface="Calibri" panose="020F0502020204030204" pitchFamily="34" charset="0"/>
                <a:cs typeface="Arial" panose="020B0604020202020204" pitchFamily="34" charset="0"/>
              </a:rPr>
              <a:t>Future Scalability</a:t>
            </a:r>
            <a:endParaRPr lang="en-US" sz="1400" dirty="0">
              <a:latin typeface="Arial" panose="020B0604020202020204" pitchFamily="34" charset="0"/>
              <a:ea typeface="Calibri" panose="020F0502020204030204" pitchFamily="34" charset="0"/>
              <a:cs typeface="Arial" panose="020B0604020202020204" pitchFamily="34" charset="0"/>
            </a:endParaRPr>
          </a:p>
        </p:txBody>
      </p:sp>
      <p:sp>
        <p:nvSpPr>
          <p:cNvPr id="17" name="Text 10"/>
          <p:cNvSpPr/>
          <p:nvPr/>
        </p:nvSpPr>
        <p:spPr>
          <a:xfrm>
            <a:off x="6696869" y="7036951"/>
            <a:ext cx="8120063" cy="234077"/>
          </a:xfrm>
          <a:prstGeom prst="rect">
            <a:avLst/>
          </a:prstGeom>
          <a:noFill/>
          <a:ln/>
        </p:spPr>
        <p:txBody>
          <a:bodyPr wrap="none" lIns="0" tIns="0" rIns="0" bIns="0" rtlCol="0" anchor="t"/>
          <a:lstStyle/>
          <a:p>
            <a:pPr marL="0" indent="0" algn="l">
              <a:lnSpc>
                <a:spcPts val="1800"/>
              </a:lnSpc>
              <a:buNone/>
            </a:pPr>
            <a:r>
              <a:rPr lang="en-US" sz="1150" dirty="0">
                <a:solidFill>
                  <a:srgbClr val="443728"/>
                </a:solidFill>
                <a:latin typeface="Arial" panose="020B0604020202020204" pitchFamily="34" charset="0"/>
                <a:ea typeface="Calibri" panose="020F0502020204030204" pitchFamily="34" charset="0"/>
                <a:cs typeface="Arial" panose="020B0604020202020204" pitchFamily="34" charset="0"/>
              </a:rPr>
              <a:t>The modular schema design supports future enhancements, such as reporting or notification features.</a:t>
            </a:r>
            <a:endParaRPr lang="en-US" sz="1150" dirty="0">
              <a:latin typeface="Arial" panose="020B0604020202020204" pitchFamily="34" charset="0"/>
              <a:ea typeface="Calibri" panose="020F050202020403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TM10001114[[fn=Gallery]]</Template>
  <TotalTime>7334</TotalTime>
  <Words>1626</Words>
  <Application>Microsoft Office PowerPoint</Application>
  <PresentationFormat>Custom</PresentationFormat>
  <Paragraphs>181</Paragraphs>
  <Slides>14</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Arial</vt:lpstr>
      <vt:lpstr>Crimson Pro Bold</vt:lpstr>
      <vt:lpstr>Gill Sans MT</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HP</dc:creator>
  <cp:lastModifiedBy>Ovijit Ray</cp:lastModifiedBy>
  <cp:revision>17</cp:revision>
  <dcterms:created xsi:type="dcterms:W3CDTF">2025-09-03T14:38:54Z</dcterms:created>
  <dcterms:modified xsi:type="dcterms:W3CDTF">2025-09-08T20:09:40Z</dcterms:modified>
</cp:coreProperties>
</file>